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0" r:id="rId2"/>
    <p:sldId id="258" r:id="rId3"/>
    <p:sldId id="302" r:id="rId4"/>
    <p:sldId id="260" r:id="rId5"/>
    <p:sldId id="265" r:id="rId6"/>
    <p:sldId id="266" r:id="rId7"/>
    <p:sldId id="269" r:id="rId8"/>
    <p:sldId id="273" r:id="rId9"/>
    <p:sldId id="274" r:id="rId10"/>
    <p:sldId id="275" r:id="rId11"/>
    <p:sldId id="276" r:id="rId12"/>
    <p:sldId id="301" r:id="rId13"/>
    <p:sldId id="277" r:id="rId14"/>
    <p:sldId id="281" r:id="rId15"/>
    <p:sldId id="298" r:id="rId16"/>
    <p:sldId id="287" r:id="rId17"/>
    <p:sldId id="288" r:id="rId18"/>
    <p:sldId id="299" r:id="rId19"/>
    <p:sldId id="306" r:id="rId20"/>
    <p:sldId id="295" r:id="rId21"/>
    <p:sldId id="305" r:id="rId22"/>
    <p:sldId id="291" r:id="rId23"/>
    <p:sldId id="292" r:id="rId24"/>
    <p:sldId id="293" r:id="rId25"/>
    <p:sldId id="294" r:id="rId26"/>
    <p:sldId id="303" r:id="rId27"/>
    <p:sldId id="307" r:id="rId28"/>
    <p:sldId id="29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95" autoAdjust="0"/>
  </p:normalViewPr>
  <p:slideViewPr>
    <p:cSldViewPr>
      <p:cViewPr varScale="1">
        <p:scale>
          <a:sx n="73" d="100"/>
          <a:sy n="73" d="100"/>
        </p:scale>
        <p:origin x="-24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93"/>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E01EA42-832D-4DE1-AA8C-F5BD7151B4CD}" type="slidenum">
              <a:rPr lang="en-US"/>
              <a:pPr>
                <a:defRPr/>
              </a:pPr>
              <a:t>‹#›</a:t>
            </a:fld>
            <a:endParaRPr lang="en-US"/>
          </a:p>
        </p:txBody>
      </p:sp>
    </p:spTree>
    <p:extLst>
      <p:ext uri="{BB962C8B-B14F-4D97-AF65-F5344CB8AC3E}">
        <p14:creationId xmlns:p14="http://schemas.microsoft.com/office/powerpoint/2010/main" val="1950530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9" Type="http://schemas.openxmlformats.org/officeDocument/2006/relationships/hyperlink" Target="http://en.wikipedia.org/wiki/Inflammation" TargetMode="External"/><Relationship Id="rId20" Type="http://schemas.openxmlformats.org/officeDocument/2006/relationships/hyperlink" Target="http://en.wikipedia.org/wiki/Chemokine_receptor" TargetMode="External"/><Relationship Id="rId10" Type="http://schemas.openxmlformats.org/officeDocument/2006/relationships/hyperlink" Target="http://en.wikipedia.org/wiki/Immune_system" TargetMode="External"/><Relationship Id="rId11" Type="http://schemas.openxmlformats.org/officeDocument/2006/relationships/hyperlink" Target="http://en.wikipedia.org/wiki/Infection" TargetMode="External"/><Relationship Id="rId12" Type="http://schemas.openxmlformats.org/officeDocument/2006/relationships/hyperlink" Target="http://en.wikipedia.org/wiki/Homeostatic" TargetMode="External"/><Relationship Id="rId13" Type="http://schemas.openxmlformats.org/officeDocument/2006/relationships/hyperlink" Target="http://en.wikipedia.org/wiki/Developmental_biology" TargetMode="External"/><Relationship Id="rId14" Type="http://schemas.openxmlformats.org/officeDocument/2006/relationships/hyperlink" Target="http://en.wikipedia.org/wiki/Vertebrate" TargetMode="External"/><Relationship Id="rId15" Type="http://schemas.openxmlformats.org/officeDocument/2006/relationships/hyperlink" Target="http://en.wikipedia.org/wiki/Virus" TargetMode="External"/><Relationship Id="rId16" Type="http://schemas.openxmlformats.org/officeDocument/2006/relationships/hyperlink" Target="http://en.wikipedia.org/wiki/Bacteria" TargetMode="External"/><Relationship Id="rId17" Type="http://schemas.openxmlformats.org/officeDocument/2006/relationships/hyperlink" Target="http://en.wikipedia.org/wiki/Invertebrate" TargetMode="External"/><Relationship Id="rId18" Type="http://schemas.openxmlformats.org/officeDocument/2006/relationships/hyperlink" Target="http://en.wikipedia.org/wiki/G_protein" TargetMode="External"/><Relationship Id="rId19" Type="http://schemas.openxmlformats.org/officeDocument/2006/relationships/hyperlink" Target="http://en.wikipedia.org/wiki/Transmembrane_receptor" TargetMode="External"/><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en.wikipedia.org/wiki/Cytokines" TargetMode="External"/><Relationship Id="rId4" Type="http://schemas.openxmlformats.org/officeDocument/2006/relationships/hyperlink" Target="http://en.wikipedia.org/wiki/Protein" TargetMode="External"/><Relationship Id="rId5" Type="http://schemas.openxmlformats.org/officeDocument/2006/relationships/hyperlink" Target="http://en.wikipedia.org/wiki/Cell_(biology)" TargetMode="External"/><Relationship Id="rId6" Type="http://schemas.openxmlformats.org/officeDocument/2006/relationships/hyperlink" Target="http://en.wikipedia.org/wiki/Kilodalton" TargetMode="External"/><Relationship Id="rId7" Type="http://schemas.openxmlformats.org/officeDocument/2006/relationships/hyperlink" Target="http://en.wikipedia.org/wiki/Cysteine" TargetMode="External"/><Relationship Id="rId8" Type="http://schemas.openxmlformats.org/officeDocument/2006/relationships/hyperlink" Target="http://en.wikipedia.org/wiki/Chemotaxi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5BDEF8A-12FD-4898-914F-B865911587D9}" type="slidenum">
              <a:rPr lang="en-US" smtClean="0"/>
              <a:pPr/>
              <a:t>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Chapter 1 Opener</a:t>
            </a:r>
          </a:p>
          <a:p>
            <a:pPr eaLnBrk="1" hangingPunct="1"/>
            <a:r>
              <a:rPr lang="en-US" dirty="0" smtClean="0"/>
              <a:t>Descent with modification, natural selection</a:t>
            </a:r>
          </a:p>
          <a:p>
            <a:pPr eaLnBrk="1" hangingPunct="1"/>
            <a:r>
              <a:rPr lang="en-US" dirty="0" smtClean="0"/>
              <a:t>Multi drug therapies</a:t>
            </a:r>
          </a:p>
          <a:p>
            <a:pPr eaLnBrk="1" hangingPunct="1"/>
            <a:r>
              <a:rPr lang="en-US" dirty="0" smtClean="0"/>
              <a:t>Cultural implications, for example in the US the use of condoms is controversial</a:t>
            </a:r>
          </a:p>
          <a:p>
            <a:pPr eaLnBrk="1" hangingPunct="1"/>
            <a:r>
              <a:rPr lang="en-US" dirty="0" smtClean="0"/>
              <a:t>AIDS: Acquired immune deficiency disease</a:t>
            </a:r>
          </a:p>
          <a:p>
            <a:pPr eaLnBrk="1" hangingPunct="1"/>
            <a:r>
              <a:rPr lang="en-US" dirty="0" smtClean="0"/>
              <a:t>HIV: Human immune deficiency virus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6CDC9EB-B7CD-4335-98C0-F0C4575EA971}" type="slidenum">
              <a:rPr lang="en-US" smtClean="0"/>
              <a:pPr/>
              <a:t>11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1.12 In most patients, AZT resistance evolves within six months</a:t>
            </a:r>
          </a:p>
          <a:p>
            <a:pPr eaLnBrk="1" hangingPunct="1"/>
            <a:r>
              <a:rPr lang="en-US" smtClean="0"/>
              <a:t>This graph plots resistance in 39 patients checked at different times. Redrawn from Larder et al. (1989).</a:t>
            </a:r>
          </a:p>
          <a:p>
            <a:pPr eaLnBrk="1" hangingPunct="1"/>
            <a:r>
              <a:rPr lang="en-US" smtClean="0"/>
              <a:t>18 patients had no exposure (0 class)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CF7B78B-44A0-458B-A108-76BB7CB27C2E}" type="slidenum">
              <a:rPr lang="en-US" smtClean="0"/>
              <a:pPr/>
              <a:t>13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1.13 The difference between AZT-sensitive versus AZT-resistant reverse transcriptases, what principle does this demonstrate, natural selection acts on random variation introduced by mutation. Computer algorithms driven by principles of natural selection.</a:t>
            </a:r>
          </a:p>
          <a:p>
            <a:pPr eaLnBrk="1" hangingPunct="1"/>
            <a:r>
              <a:rPr lang="en-US" smtClean="0"/>
              <a:t>(a) This cartoon shows how a change in reverse transcriptase's active site might enable it to recognize AZT as an imposter. (b) This image shows the large groove in the reverse transcriptase enzyme where the substrate (RNA) binds. (c) The red spheres on this image indicate the locations of amino acid substitutions correlated with resistance to AZT. Note that they are localized in the enzyme's groove, or active site. From Cohen (1993).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11A3537-DDD9-4C93-AC59-D8279B6F2C16}" type="slidenum">
              <a:rPr lang="en-US" smtClean="0"/>
              <a:pPr/>
              <a:t>14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1.14 How HIV populations evolve resistance to AZT</a:t>
            </a:r>
          </a:p>
          <a:p>
            <a:pPr eaLnBrk="1" hangingPunct="1"/>
            <a:r>
              <a:rPr lang="en-US" smtClean="0"/>
              <a:t>Variation due to mutation, inheritance, and differences in survival due to AZT results in a change in the composition of the population over time.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136E311-C273-42FB-952D-AEF6DEACEC0D}" type="slidenum">
              <a:rPr lang="en-US" smtClean="0"/>
              <a:pPr/>
              <a:t>16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Figure 1.17 Evolution of the HIV population within an individual patient</a:t>
            </a:r>
          </a:p>
          <a:p>
            <a:pPr marL="228600" indent="-228600" eaLnBrk="1" hangingPunct="1">
              <a:buAutoNum type="alphaLcParenBoth"/>
            </a:pPr>
            <a:r>
              <a:rPr lang="en-US" dirty="0" smtClean="0"/>
              <a:t>Each blue tick represents a </a:t>
            </a:r>
            <a:r>
              <a:rPr lang="en-US" dirty="0" err="1" smtClean="0"/>
              <a:t>virion</a:t>
            </a:r>
            <a:r>
              <a:rPr lang="en-US" dirty="0" smtClean="0"/>
              <a:t> sampled from the patient during the course of the infection; its horizontal position indicates when it was sampled, and its vertical position indicates how genetically different it was from the first sample. The black line shows the trend: </a:t>
            </a:r>
            <a:r>
              <a:rPr lang="en-US" dirty="0" err="1" smtClean="0"/>
              <a:t>Virions</a:t>
            </a:r>
            <a:r>
              <a:rPr lang="en-US" dirty="0" smtClean="0"/>
              <a:t> sampled later had diverged more. (b) The patient's viral load increased over time. (c) The patient's CD4 T-cell count stayed fairly high for several years, then dropped precipitously. From </a:t>
            </a:r>
            <a:r>
              <a:rPr lang="en-US" dirty="0" err="1" smtClean="0"/>
              <a:t>Shankarappa</a:t>
            </a:r>
            <a:r>
              <a:rPr lang="en-US" dirty="0" smtClean="0"/>
              <a:t> et al. (1999).</a:t>
            </a:r>
          </a:p>
          <a:p>
            <a:pPr marL="228600" indent="-228600" eaLnBrk="1" hangingPunct="1">
              <a:buAutoNum type="alphaLcParenBoth"/>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8F85526-E995-436F-9089-E70E50A4ABD0}" type="slidenum">
              <a:rPr lang="en-US" smtClean="0"/>
              <a:pPr/>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Two levels of selection:</a:t>
            </a:r>
          </a:p>
          <a:p>
            <a:pPr eaLnBrk="1" hangingPunct="1"/>
            <a:r>
              <a:rPr lang="en-US" dirty="0" smtClean="0"/>
              <a:t>1: Within host</a:t>
            </a:r>
          </a:p>
          <a:p>
            <a:pPr eaLnBrk="1" hangingPunct="1"/>
            <a:r>
              <a:rPr lang="en-US" dirty="0" smtClean="0"/>
              <a:t>2: To get to new hosts</a:t>
            </a:r>
          </a:p>
          <a:p>
            <a:pPr eaLnBrk="1" hangingPunct="1"/>
            <a:r>
              <a:rPr lang="en-US" dirty="0" smtClean="0"/>
              <a:t>Figure 1.18 HIV populations in most hosts evolve toward more aggressive replication</a:t>
            </a:r>
          </a:p>
          <a:p>
            <a:pPr eaLnBrk="1" hangingPunct="1"/>
            <a:r>
              <a:rPr lang="en-US" dirty="0" smtClean="0"/>
              <a:t>Each color represents sequentially sampled </a:t>
            </a:r>
            <a:r>
              <a:rPr lang="en-US" dirty="0" err="1" smtClean="0"/>
              <a:t>virions</a:t>
            </a:r>
            <a:r>
              <a:rPr lang="en-US" dirty="0" smtClean="0"/>
              <a:t> from a particular host. Competitive fitness reflects the </a:t>
            </a:r>
            <a:r>
              <a:rPr lang="en-US" dirty="0" err="1" smtClean="0"/>
              <a:t>virions'</a:t>
            </a:r>
            <a:r>
              <a:rPr lang="en-US" dirty="0" smtClean="0"/>
              <a:t> ability to replicate in white blood cells from an uninfected donor in the presence of control strains. In seven of eight patients, the HIV population's ability to persist in the fact of competition increased over time. </a:t>
            </a:r>
            <a:r>
              <a:rPr lang="en-US" dirty="0" err="1" smtClean="0"/>
              <a:t>Rerendered</a:t>
            </a:r>
            <a:r>
              <a:rPr lang="en-US" dirty="0" smtClean="0"/>
              <a:t> from Troyer et al. (2005).</a:t>
            </a:r>
          </a:p>
          <a:p>
            <a:pPr eaLnBrk="1" hangingPunct="1"/>
            <a:endParaRPr lang="en-US" dirty="0" smtClean="0"/>
          </a:p>
          <a:p>
            <a:pPr eaLnBrk="1" hangingPunct="1"/>
            <a:r>
              <a:rPr lang="en-US" dirty="0" smtClean="0"/>
              <a:t>You have to stick to the prescription schedule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CXCR4 is the</a:t>
            </a:r>
            <a:r>
              <a:rPr lang="en-US" baseline="0" dirty="0" smtClean="0"/>
              <a:t> receptor on naïve helper T cells and the virus evolves to recognize this as well</a:t>
            </a:r>
            <a:endParaRPr lang="en-US" dirty="0"/>
          </a:p>
        </p:txBody>
      </p:sp>
      <p:sp>
        <p:nvSpPr>
          <p:cNvPr id="4" name="Slide Number Placeholder 3"/>
          <p:cNvSpPr>
            <a:spLocks noGrp="1"/>
          </p:cNvSpPr>
          <p:nvPr>
            <p:ph type="sldNum" sz="quarter" idx="10"/>
          </p:nvPr>
        </p:nvSpPr>
        <p:spPr/>
        <p:txBody>
          <a:bodyPr/>
          <a:lstStyle/>
          <a:p>
            <a:pPr>
              <a:defRPr/>
            </a:pPr>
            <a:fld id="{1E01EA42-832D-4DE1-AA8C-F5BD7151B4CD}"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HAART, Highly Active Treatments,</a:t>
            </a:r>
            <a:r>
              <a:rPr lang="en-US" baseline="0" dirty="0" smtClean="0"/>
              <a:t> Cocktails, survivorship, general population, </a:t>
            </a:r>
            <a:r>
              <a:rPr lang="en-US" baseline="0" dirty="0" smtClean="0"/>
              <a:t>Denmark</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Low, no evolution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intermediate, evolution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high, eventual evolution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E01EA42-832D-4DE1-AA8C-F5BD7151B4CD}" type="slidenum">
              <a:rPr lang="en-US" smtClean="0"/>
              <a:pPr>
                <a:defRPr/>
              </a:pPr>
              <a:t>19</a:t>
            </a:fld>
            <a:endParaRPr lang="en-US"/>
          </a:p>
        </p:txBody>
      </p:sp>
    </p:spTree>
    <p:extLst>
      <p:ext uri="{BB962C8B-B14F-4D97-AF65-F5344CB8AC3E}">
        <p14:creationId xmlns:p14="http://schemas.microsoft.com/office/powerpoint/2010/main" val="3434038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92C53FB-0710-4A1F-8F82-80A813811344}" type="slidenum">
              <a:rPr lang="en-US" smtClean="0"/>
              <a:pPr/>
              <a:t>20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b="1" dirty="0" err="1" smtClean="0"/>
              <a:t>Chemokines</a:t>
            </a:r>
            <a:r>
              <a:rPr lang="en-US" dirty="0" smtClean="0"/>
              <a:t> are a family of small </a:t>
            </a:r>
            <a:r>
              <a:rPr lang="en-US" dirty="0" smtClean="0">
                <a:hlinkClick r:id="rId3" tooltip="Cytokines"/>
              </a:rPr>
              <a:t>cytokines</a:t>
            </a:r>
            <a:r>
              <a:rPr lang="en-US" dirty="0" smtClean="0"/>
              <a:t>, or </a:t>
            </a:r>
            <a:r>
              <a:rPr lang="en-US" dirty="0" smtClean="0">
                <a:hlinkClick r:id="rId4" tooltip="Protein"/>
              </a:rPr>
              <a:t>proteins</a:t>
            </a:r>
            <a:r>
              <a:rPr lang="en-US" dirty="0" smtClean="0"/>
              <a:t> secreted by </a:t>
            </a:r>
            <a:r>
              <a:rPr lang="en-US" dirty="0" smtClean="0">
                <a:hlinkClick r:id="rId5" tooltip="Cell (biology)"/>
              </a:rPr>
              <a:t>cells</a:t>
            </a:r>
            <a:r>
              <a:rPr lang="en-US" dirty="0" smtClean="0"/>
              <a:t>. Proteins are classified as </a:t>
            </a:r>
            <a:r>
              <a:rPr lang="en-US" dirty="0" err="1" smtClean="0"/>
              <a:t>chemokines</a:t>
            </a:r>
            <a:r>
              <a:rPr lang="en-US" dirty="0" smtClean="0"/>
              <a:t> according to shared structural characteristics such as small size (they are all approximately 8-10 </a:t>
            </a:r>
            <a:r>
              <a:rPr lang="en-US" dirty="0" err="1" smtClean="0">
                <a:hlinkClick r:id="rId6" tooltip="Kilodalton"/>
              </a:rPr>
              <a:t>kilodaltons</a:t>
            </a:r>
            <a:r>
              <a:rPr lang="en-US" dirty="0" smtClean="0"/>
              <a:t> in size), and the presence of four </a:t>
            </a:r>
            <a:r>
              <a:rPr lang="en-US" dirty="0" err="1" smtClean="0">
                <a:hlinkClick r:id="rId7" tooltip="Cysteine"/>
              </a:rPr>
              <a:t>cysteine</a:t>
            </a:r>
            <a:r>
              <a:rPr lang="en-US" dirty="0" smtClean="0"/>
              <a:t> residues in conserved locations that are key to forming their 3-dimensional shape. Their name is derived from their ability to induce directed </a:t>
            </a:r>
            <a:r>
              <a:rPr lang="en-US" dirty="0" err="1" smtClean="0">
                <a:hlinkClick r:id="rId8" tooltip="Chemotaxis"/>
              </a:rPr>
              <a:t>chemotaxis</a:t>
            </a:r>
            <a:r>
              <a:rPr lang="en-US" dirty="0" smtClean="0"/>
              <a:t> in nearby responsive cells; they are </a:t>
            </a:r>
            <a:r>
              <a:rPr lang="en-US" b="1" dirty="0" err="1" smtClean="0"/>
              <a:t>chemo</a:t>
            </a:r>
            <a:r>
              <a:rPr lang="en-US" dirty="0" err="1" smtClean="0"/>
              <a:t>tactic</a:t>
            </a:r>
            <a:r>
              <a:rPr lang="en-US" dirty="0" smtClean="0"/>
              <a:t> cyto</a:t>
            </a:r>
            <a:r>
              <a:rPr lang="en-US" b="1" dirty="0" smtClean="0"/>
              <a:t>kines</a:t>
            </a:r>
            <a:r>
              <a:rPr lang="en-US" dirty="0" smtClean="0"/>
              <a:t>. However, these proteins have historically been known under several other names including the </a:t>
            </a:r>
            <a:r>
              <a:rPr lang="en-US" i="1" dirty="0" smtClean="0"/>
              <a:t>SIS family of cytokines</a:t>
            </a:r>
            <a:r>
              <a:rPr lang="en-US" dirty="0" smtClean="0"/>
              <a:t>, </a:t>
            </a:r>
            <a:r>
              <a:rPr lang="en-US" i="1" dirty="0" smtClean="0"/>
              <a:t>SIG family of cytokines</a:t>
            </a:r>
            <a:r>
              <a:rPr lang="en-US" dirty="0" smtClean="0"/>
              <a:t>, </a:t>
            </a:r>
            <a:r>
              <a:rPr lang="en-US" i="1" dirty="0" smtClean="0"/>
              <a:t>SCY family of cytokines</a:t>
            </a:r>
            <a:r>
              <a:rPr lang="en-US" dirty="0" smtClean="0"/>
              <a:t>, </a:t>
            </a:r>
            <a:r>
              <a:rPr lang="en-US" i="1" dirty="0" smtClean="0"/>
              <a:t>Platelet factor-4 </a:t>
            </a:r>
            <a:r>
              <a:rPr lang="en-US" i="1" dirty="0" err="1" smtClean="0"/>
              <a:t>superfamily</a:t>
            </a:r>
            <a:r>
              <a:rPr lang="en-US" dirty="0" smtClean="0"/>
              <a:t> or </a:t>
            </a:r>
            <a:r>
              <a:rPr lang="en-US" i="1" dirty="0" err="1" smtClean="0"/>
              <a:t>intercrines</a:t>
            </a:r>
            <a:r>
              <a:rPr lang="en-US" dirty="0" smtClean="0"/>
              <a:t>. Some </a:t>
            </a:r>
            <a:r>
              <a:rPr lang="en-US" dirty="0" err="1" smtClean="0"/>
              <a:t>chemokines</a:t>
            </a:r>
            <a:r>
              <a:rPr lang="en-US" dirty="0" smtClean="0"/>
              <a:t> are considered </a:t>
            </a:r>
            <a:r>
              <a:rPr lang="en-US" dirty="0" smtClean="0">
                <a:hlinkClick r:id="rId9" tooltip="Inflammation"/>
              </a:rPr>
              <a:t>pro-inflammatory</a:t>
            </a:r>
            <a:r>
              <a:rPr lang="en-US" dirty="0" smtClean="0"/>
              <a:t> and can be induced during an immune response to promote cells of the </a:t>
            </a:r>
            <a:r>
              <a:rPr lang="en-US" dirty="0" smtClean="0">
                <a:hlinkClick r:id="rId10" tooltip="Immune system"/>
              </a:rPr>
              <a:t>immune system</a:t>
            </a:r>
            <a:r>
              <a:rPr lang="en-US" dirty="0" smtClean="0"/>
              <a:t> to a site of </a:t>
            </a:r>
            <a:r>
              <a:rPr lang="en-US" dirty="0" smtClean="0">
                <a:hlinkClick r:id="rId11" tooltip="Infection"/>
              </a:rPr>
              <a:t>infection</a:t>
            </a:r>
            <a:r>
              <a:rPr lang="en-US" dirty="0" smtClean="0"/>
              <a:t>, while others are considered </a:t>
            </a:r>
            <a:r>
              <a:rPr lang="en-US" dirty="0" smtClean="0">
                <a:hlinkClick r:id="rId12" tooltip="Homeostatic"/>
              </a:rPr>
              <a:t>homeostatic</a:t>
            </a:r>
            <a:r>
              <a:rPr lang="en-US" dirty="0" smtClean="0"/>
              <a:t> and are involved in controlling the migration of cells during normal processes of tissue maintenance or </a:t>
            </a:r>
            <a:r>
              <a:rPr lang="en-US" dirty="0" smtClean="0">
                <a:hlinkClick r:id="rId13" tooltip="Developmental biology"/>
              </a:rPr>
              <a:t>development</a:t>
            </a:r>
            <a:r>
              <a:rPr lang="en-US" dirty="0" smtClean="0"/>
              <a:t>. </a:t>
            </a:r>
            <a:r>
              <a:rPr lang="en-US" dirty="0" err="1" smtClean="0"/>
              <a:t>Chemokines</a:t>
            </a:r>
            <a:r>
              <a:rPr lang="en-US" dirty="0" smtClean="0"/>
              <a:t> are found in all </a:t>
            </a:r>
            <a:r>
              <a:rPr lang="en-US" dirty="0" smtClean="0">
                <a:hlinkClick r:id="rId14" tooltip="Vertebrate"/>
              </a:rPr>
              <a:t>vertebrates</a:t>
            </a:r>
            <a:r>
              <a:rPr lang="en-US" dirty="0" smtClean="0"/>
              <a:t>, some </a:t>
            </a:r>
            <a:r>
              <a:rPr lang="en-US" dirty="0" smtClean="0">
                <a:hlinkClick r:id="rId15" tooltip="Virus"/>
              </a:rPr>
              <a:t>viruses</a:t>
            </a:r>
            <a:r>
              <a:rPr lang="en-US" dirty="0" smtClean="0"/>
              <a:t> and some </a:t>
            </a:r>
            <a:r>
              <a:rPr lang="en-US" dirty="0" smtClean="0">
                <a:hlinkClick r:id="rId16" tooltip="Bacteria"/>
              </a:rPr>
              <a:t>bacteria</a:t>
            </a:r>
            <a:r>
              <a:rPr lang="en-US" dirty="0" smtClean="0"/>
              <a:t>, but none have been described for other </a:t>
            </a:r>
            <a:r>
              <a:rPr lang="en-US" dirty="0" smtClean="0">
                <a:hlinkClick r:id="rId17" tooltip="Invertebrate"/>
              </a:rPr>
              <a:t>invertebrates</a:t>
            </a:r>
            <a:r>
              <a:rPr lang="en-US" dirty="0" smtClean="0"/>
              <a:t>. These proteins exert their biological effects by interacting with </a:t>
            </a:r>
            <a:r>
              <a:rPr lang="en-US" dirty="0" smtClean="0">
                <a:hlinkClick r:id="rId18" tooltip="G protein"/>
              </a:rPr>
              <a:t>G protein</a:t>
            </a:r>
            <a:r>
              <a:rPr lang="en-US" dirty="0" smtClean="0"/>
              <a:t>-linked </a:t>
            </a:r>
            <a:r>
              <a:rPr lang="en-US" dirty="0" err="1" smtClean="0">
                <a:hlinkClick r:id="rId19" tooltip="Transmembrane receptor"/>
              </a:rPr>
              <a:t>transmembrane</a:t>
            </a:r>
            <a:r>
              <a:rPr lang="en-US" dirty="0" smtClean="0">
                <a:hlinkClick r:id="rId19" tooltip="Transmembrane receptor"/>
              </a:rPr>
              <a:t> receptors</a:t>
            </a:r>
            <a:r>
              <a:rPr lang="en-US" dirty="0" smtClean="0"/>
              <a:t> called </a:t>
            </a:r>
            <a:r>
              <a:rPr lang="en-US" dirty="0" err="1" smtClean="0">
                <a:hlinkClick r:id="rId20" tooltip="Chemokine receptor"/>
              </a:rPr>
              <a:t>chemokine</a:t>
            </a:r>
            <a:r>
              <a:rPr lang="en-US" dirty="0" smtClean="0">
                <a:hlinkClick r:id="rId20" tooltip="Chemokine receptor"/>
              </a:rPr>
              <a:t> receptors</a:t>
            </a:r>
            <a:r>
              <a:rPr lang="en-US" dirty="0" smtClean="0"/>
              <a:t>, that are selectively found on the surfaces of their target cells (</a:t>
            </a:r>
            <a:r>
              <a:rPr lang="en-US" dirty="0" err="1" smtClean="0"/>
              <a:t>Wilkipedia</a:t>
            </a:r>
            <a:r>
              <a:rPr lang="en-US" dirty="0" smtClean="0"/>
              <a:t> )</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Figure 1.20 The frequency of the </a:t>
            </a:r>
            <a:r>
              <a:rPr lang="en-US" i="1" dirty="0" smtClean="0"/>
              <a:t>CCR5-</a:t>
            </a:r>
            <a:r>
              <a:rPr lang="en-US" dirty="0" smtClean="0">
                <a:latin typeface="Symbol" pitchFamily="18" charset="2"/>
                <a:sym typeface="Symbol" pitchFamily="18" charset="2"/>
              </a:rPr>
              <a:t></a:t>
            </a:r>
            <a:r>
              <a:rPr lang="en-US" i="1" dirty="0" smtClean="0"/>
              <a:t>32</a:t>
            </a:r>
            <a:r>
              <a:rPr lang="en-US" dirty="0" smtClean="0"/>
              <a:t> allele in the Old World</a:t>
            </a:r>
          </a:p>
          <a:p>
            <a:pPr eaLnBrk="1" hangingPunct="1"/>
            <a:r>
              <a:rPr lang="en-US" dirty="0" smtClean="0"/>
              <a:t>The </a:t>
            </a:r>
            <a:r>
              <a:rPr lang="en-US" dirty="0" smtClean="0">
                <a:latin typeface="Symbol" pitchFamily="18" charset="2"/>
                <a:sym typeface="Symbol" pitchFamily="18" charset="2"/>
              </a:rPr>
              <a:t></a:t>
            </a:r>
            <a:r>
              <a:rPr lang="en-US" i="1" dirty="0" smtClean="0"/>
              <a:t>32</a:t>
            </a:r>
            <a:r>
              <a:rPr lang="en-US" dirty="0" smtClean="0"/>
              <a:t> allele is at highest frequency in northern Europe. From there its frequency declines to the south and to the east. From </a:t>
            </a:r>
            <a:r>
              <a:rPr lang="en-US" dirty="0" err="1" smtClean="0"/>
              <a:t>Limborskaa</a:t>
            </a:r>
            <a:r>
              <a:rPr lang="en-US" dirty="0" smtClean="0"/>
              <a:t> et al. (2002).</a:t>
            </a:r>
          </a:p>
          <a:p>
            <a:pPr eaLnBrk="1" hangingPunct="1"/>
            <a:r>
              <a:rPr lang="en-US" dirty="0" smtClean="0"/>
              <a:t>Heterozygous you are immune for about 2 years, homozygous immune forever</a:t>
            </a:r>
          </a:p>
          <a:p>
            <a:pPr eaLnBrk="1" hangingPunct="1"/>
            <a:endParaRPr lang="en-US" dirty="0" smtClean="0"/>
          </a:p>
          <a:p>
            <a:pPr eaLnBrk="1" hangingPunct="1"/>
            <a:r>
              <a:rPr lang="en-US" dirty="0" err="1" smtClean="0"/>
              <a:t>Retrocyclin</a:t>
            </a:r>
            <a:r>
              <a:rPr lang="en-US" dirty="0" smtClean="0"/>
              <a:t>, non functional in gorillas ,</a:t>
            </a:r>
            <a:r>
              <a:rPr lang="en-US" baseline="0" dirty="0" smtClean="0"/>
              <a:t> chimps and humans, loss of function mutations, stop </a:t>
            </a:r>
            <a:r>
              <a:rPr lang="en-US" baseline="0" dirty="0" err="1" smtClean="0"/>
              <a:t>codon</a:t>
            </a:r>
            <a:r>
              <a:rPr lang="en-US" baseline="0" dirty="0" smtClean="0"/>
              <a:t>, could increase resistance but no humans found with reverse mutation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E01EA42-832D-4DE1-AA8C-F5BD7151B4CD}"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0FF4B12-E43A-4DC9-B5F6-63253DF2FBF7}" type="slidenum">
              <a:rPr lang="en-US" smtClean="0"/>
              <a:pPr/>
              <a:t>22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p:spPr>
        <p:txBody>
          <a:bodyPr/>
          <a:lstStyle/>
          <a:p>
            <a:pPr marL="228600" indent="-228600" eaLnBrk="1" hangingPunct="1"/>
            <a:endParaRPr lang="en-US" dirty="0" smtClean="0"/>
          </a:p>
          <a:p>
            <a:pPr marL="228600" indent="-228600" eaLnBrk="1" hangingPunct="1"/>
            <a:endParaRPr lang="en-US" dirty="0" smtClean="0"/>
          </a:p>
          <a:p>
            <a:pPr marL="228600" indent="-228600" eaLnBrk="1" hangingPunct="1"/>
            <a:r>
              <a:rPr lang="en-US" dirty="0" smtClean="0"/>
              <a:t>Multiple origins (reverse transcriptase)</a:t>
            </a:r>
            <a:r>
              <a:rPr lang="en-US" baseline="0" dirty="0" smtClean="0"/>
              <a:t> (A)</a:t>
            </a:r>
          </a:p>
          <a:p>
            <a:pPr marL="228600" indent="-228600" eaLnBrk="1" hangingPunct="1"/>
            <a:r>
              <a:rPr lang="en-US" dirty="0" smtClean="0"/>
              <a:t>Multiple origins (used envelope proteins) (B)</a:t>
            </a:r>
          </a:p>
          <a:p>
            <a:pPr marL="228600" indent="-228600" eaLnBrk="1" hangingPunct="1"/>
            <a:endParaRPr lang="en-US" dirty="0" smtClean="0"/>
          </a:p>
          <a:p>
            <a:pPr marL="228600" indent="-228600" eaLnBrk="1" hangingPunct="1"/>
            <a:r>
              <a:rPr lang="en-US" dirty="0" smtClean="0"/>
              <a:t>Consequences</a:t>
            </a:r>
            <a:r>
              <a:rPr lang="en-US" baseline="0" dirty="0" smtClean="0"/>
              <a:t> for Vaccine Development</a:t>
            </a:r>
            <a:endParaRPr lang="en-US" dirty="0" smtClean="0"/>
          </a:p>
          <a:p>
            <a:pPr marL="228600" indent="-228600" eaLnBrk="1" hangingPunct="1"/>
            <a:endParaRPr lang="en-US" dirty="0" smtClean="0"/>
          </a:p>
          <a:p>
            <a:pPr marL="228600" indent="-228600" eaLnBrk="1" hangingPunct="1"/>
            <a:r>
              <a:rPr lang="en-US" dirty="0" smtClean="0"/>
              <a:t>Figure 1.21 The family tree of HIV and related viruses</a:t>
            </a:r>
          </a:p>
          <a:p>
            <a:pPr marL="228600" indent="-228600" eaLnBrk="1" hangingPunct="1">
              <a:buFontTx/>
              <a:buAutoNum type="alphaLcParenBoth"/>
            </a:pPr>
            <a:r>
              <a:rPr lang="en-US" dirty="0" smtClean="0"/>
              <a:t>This tree shows the evolutionary relationships among the two major forms of HIV, called HIV-1 and HIV-2, and the immunodeficiency viruses that afflict nonhuman primates. Note that the viruses that branch off near the orange arrow at the base of the tree parasitize monkeys. Based on this observation, researchers conclude that virus strains jumped from monkeys to humans. (b) This tree shows a more detailed analysis performed by Hahn et al. (2000). (The asterisk marks the same branch point on both trees.) The arrows indicate the places on the tree where immunodeficiency viruses were transmitted from chimpanzees to humans. According to this tree, each major strain of HIV-1 originated in a different transmission event from a chimpanzee host, as represented by the gray arrows. Redrawn from Hahn et al. (2000).</a:t>
            </a:r>
          </a:p>
          <a:p>
            <a:pPr marL="228600" indent="-228600" eaLnBrk="1" hangingPunct="1">
              <a:buFontTx/>
              <a:buAutoNum type="alphaLcParenBoth"/>
            </a:pPr>
            <a:endParaRPr lang="en-US" dirty="0" smtClean="0"/>
          </a:p>
          <a:p>
            <a:pPr marL="228600" indent="-228600" eaLnBrk="1" hangingPunct="1"/>
            <a:r>
              <a:rPr lang="en-US" dirty="0" smtClean="0"/>
              <a:t>2 events of crossing over to humans HIV I and HIV II</a:t>
            </a:r>
          </a:p>
          <a:p>
            <a:pPr marL="228600" indent="-228600" eaLnBrk="1" hangingPunct="1"/>
            <a:endParaRPr lang="en-US" dirty="0" smtClean="0"/>
          </a:p>
          <a:p>
            <a:pPr marL="228600" indent="-228600" eaLnBrk="1" hangingPunct="1"/>
            <a:r>
              <a:rPr lang="en-US" dirty="0" smtClean="0"/>
              <a:t>HIV is an abbreviation for </a:t>
            </a:r>
            <a:r>
              <a:rPr lang="en-US" b="1" u="sng" dirty="0" smtClean="0"/>
              <a:t>H</a:t>
            </a:r>
            <a:r>
              <a:rPr lang="en-US" b="1" dirty="0" smtClean="0"/>
              <a:t>uman </a:t>
            </a:r>
            <a:r>
              <a:rPr lang="en-US" b="1" u="sng" dirty="0" smtClean="0"/>
              <a:t>I</a:t>
            </a:r>
            <a:r>
              <a:rPr lang="en-US" b="1" dirty="0" smtClean="0"/>
              <a:t>mmunodeficiency </a:t>
            </a:r>
            <a:r>
              <a:rPr lang="en-US" b="1" u="sng" dirty="0" smtClean="0"/>
              <a:t>V</a:t>
            </a:r>
            <a:r>
              <a:rPr lang="en-US" b="1" dirty="0" smtClean="0"/>
              <a:t>irus</a:t>
            </a:r>
            <a:r>
              <a:rPr lang="en-US" dirty="0" smtClean="0"/>
              <a:t>. There are two main forms of HIV: HIV-1 and HIV-2. HIV-1 was discovered by Luc </a:t>
            </a:r>
            <a:r>
              <a:rPr lang="en-US" dirty="0" err="1" smtClean="0"/>
              <a:t>Montagnier</a:t>
            </a:r>
            <a:r>
              <a:rPr lang="en-US" dirty="0" smtClean="0"/>
              <a:t> and his associates at the Institute Pasteur in Paris in 1983. HIV-2 was first identified among patients in Cameroon in 1985. HIV-2 is more similar to SIV (Simian Immunodeficiency Virus) than is HIV-1 and it is much less virulent (usually </a:t>
            </a:r>
            <a:r>
              <a:rPr lang="en-US" b="1" dirty="0" smtClean="0"/>
              <a:t>not</a:t>
            </a:r>
            <a:r>
              <a:rPr lang="en-US" dirty="0" smtClean="0"/>
              <a:t> resulting in full blown AIDS, but still fatal). </a:t>
            </a:r>
            <a:r>
              <a:rPr lang="en-US" b="1" dirty="0" smtClean="0"/>
              <a:t>[It is also rarer in this country. As of 01/01/00, there were a total of only 94 cases recorded, 66 of which were born in west Africa.]</a:t>
            </a:r>
            <a:r>
              <a:rPr lang="en-US"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p>
            <a:fld id="{E89A2409-3F5C-407B-9061-919466A699D3}" type="slidenum">
              <a:rPr lang="en-US"/>
              <a:pPr/>
              <a:t>3</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w="9525"/>
        </p:spPr>
        <p:txBody>
          <a:bodyPr/>
          <a:lstStyle/>
          <a:p>
            <a:pPr eaLnBrk="1" hangingPunct="1"/>
            <a:endParaRPr lang="en-US" smtClean="0">
              <a:latin typeface="Times" pitchFamily="12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29095D3-A251-4149-BBF3-33F26F74AC8F}" type="slidenum">
              <a:rPr lang="en-US" smtClean="0"/>
              <a:pPr/>
              <a:t>23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Figure 1.22a Dating the common ancestor of HIV-1 strains in group M using envelope proteins, M group most prevalent</a:t>
            </a:r>
          </a:p>
          <a:p>
            <a:pPr marL="228600" indent="-228600" eaLnBrk="1" hangingPunct="1">
              <a:buAutoNum type="alphaLcParenBoth"/>
            </a:pPr>
            <a:r>
              <a:rPr lang="en-US" dirty="0" smtClean="0"/>
              <a:t>An </a:t>
            </a:r>
            <a:r>
              <a:rPr lang="en-US" dirty="0" err="1" smtClean="0"/>
              <a:t>unrooted</a:t>
            </a:r>
            <a:r>
              <a:rPr lang="en-US" dirty="0" smtClean="0"/>
              <a:t> evolutionary tree for 159 group M HIVs. The tip of each twig represents a </a:t>
            </a:r>
            <a:r>
              <a:rPr lang="en-US" dirty="0" err="1" smtClean="0"/>
              <a:t>virion</a:t>
            </a:r>
            <a:r>
              <a:rPr lang="en-US" dirty="0" smtClean="0"/>
              <a:t>; the distance traveled from one tip to another represents the genetic difference between the two </a:t>
            </a:r>
            <a:r>
              <a:rPr lang="en-US" dirty="0" err="1" smtClean="0"/>
              <a:t>virions</a:t>
            </a:r>
            <a:r>
              <a:rPr lang="en-US" dirty="0" smtClean="0"/>
              <a:t>. The orange dot marks the common ancestor of all group M strains. </a:t>
            </a:r>
          </a:p>
          <a:p>
            <a:pPr marL="228600" indent="-228600" eaLnBrk="1" hangingPunct="1">
              <a:buAutoNum type="alphaLcParenBoth"/>
            </a:pPr>
            <a:endParaRPr lang="en-US" dirty="0" smtClean="0"/>
          </a:p>
          <a:p>
            <a:pPr marL="228600" indent="-228600" eaLnBrk="1" hangingPunct="1">
              <a:buAutoNum type="alphaLcParenBoth"/>
            </a:pPr>
            <a:r>
              <a:rPr lang="en-US" dirty="0" smtClean="0"/>
              <a:t>ABCD different strains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99E5488-6175-40FD-BAE0-6D6074AF219D}" type="slidenum">
              <a:rPr lang="en-US" smtClean="0"/>
              <a:pPr/>
              <a:t>24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Note that the difference in sequence among HIV viruses increases over time.</a:t>
            </a:r>
          </a:p>
          <a:p>
            <a:pPr eaLnBrk="1" hangingPunct="1"/>
            <a:r>
              <a:rPr lang="en-US" dirty="0" smtClean="0"/>
              <a:t>Descent with modification</a:t>
            </a:r>
          </a:p>
          <a:p>
            <a:pPr eaLnBrk="1" hangingPunct="1"/>
            <a:r>
              <a:rPr lang="en-US" dirty="0" smtClean="0"/>
              <a:t>Figure 1.22b Dating the common ancestor of HIV-1 strains in group M</a:t>
            </a:r>
          </a:p>
          <a:p>
            <a:pPr eaLnBrk="1" hangingPunct="1"/>
            <a:r>
              <a:rPr lang="en-US" dirty="0" smtClean="0"/>
              <a:t>(b) This </a:t>
            </a:r>
            <a:r>
              <a:rPr lang="en-US" dirty="0" err="1" smtClean="0"/>
              <a:t>scatterplot</a:t>
            </a:r>
            <a:r>
              <a:rPr lang="en-US" dirty="0" smtClean="0"/>
              <a:t> shows the genetic difference between each HIV sample in (a) versus the common ancestor as a function of the date the sample was collected. The statistical best-fit line is in orange.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14E6F8E-2099-472F-85B9-008BBBADF138}" type="slidenum">
              <a:rPr lang="en-US" smtClean="0"/>
              <a:pPr/>
              <a:t>25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1.22c Dating the common ancestor of HIV-1 strains in group M</a:t>
            </a:r>
          </a:p>
          <a:p>
            <a:pPr eaLnBrk="1" hangingPunct="1"/>
            <a:r>
              <a:rPr lang="en-US" smtClean="0"/>
              <a:t>(c) Extrapolating the best-fit line in (b) back to zero genetic difference gives an estimate of the date at which the common ancestor lived. From Korber et al. (2000). Used envelope proteins (gp60)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8BAE8C4-94F0-4F51-8140-BF9934F6C25D}" type="slidenum">
              <a:rPr lang="en-US" smtClean="0"/>
              <a:pPr/>
              <a:t>28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0A2FDDA-429E-4237-BA3F-8D2C3B45557C}" type="slidenum">
              <a:rPr lang="en-US" smtClean="0"/>
              <a:pPr/>
              <a:t>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1.2 Life expectancy in Botswana</a:t>
            </a:r>
          </a:p>
          <a:p>
            <a:pPr eaLnBrk="1" hangingPunct="1"/>
            <a:r>
              <a:rPr lang="en-US" smtClean="0"/>
              <a:t>This graph shows the estimated life expectancy at birth for individuals born between 1980 and 2000, and projected life expectancy for individuals born between 2000 and 2010. The decline after 1990 is due to the AIDS epidemic. Redrawn from Figure 12 in UNAIDS (2004).</a:t>
            </a:r>
          </a:p>
          <a:p>
            <a:pPr eaLnBrk="1" hangingPunct="1"/>
            <a:endParaRPr lang="en-US" smtClean="0"/>
          </a:p>
          <a:p>
            <a:pPr eaLnBrk="1" hangingPunct="1"/>
            <a:r>
              <a:rPr lang="en-US" smtClean="0"/>
              <a:t>Discuss selective agent on: promiscuity, safe sex, abstinence, etc., if there is genetic variation for these behavioral traits then population may evolve.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59BDAC3-696F-4BFF-A98E-C44A52DE91E7}" type="slidenum">
              <a:rPr lang="en-US" smtClean="0"/>
              <a:pPr/>
              <a:t>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Figure 1.5 The life cycle of HIV</a:t>
            </a:r>
          </a:p>
          <a:p>
            <a:pPr eaLnBrk="1" hangingPunct="1"/>
            <a:r>
              <a:rPr lang="en-US" dirty="0" smtClean="0"/>
              <a:t>An HIV </a:t>
            </a:r>
            <a:r>
              <a:rPr lang="en-US" dirty="0" err="1" smtClean="0"/>
              <a:t>virion</a:t>
            </a:r>
            <a:r>
              <a:rPr lang="en-US" dirty="0" smtClean="0"/>
              <a:t> (1) invades a host cell by binding to two proteins on the cell's surface (2), allowing the </a:t>
            </a:r>
            <a:r>
              <a:rPr lang="en-US" dirty="0" err="1" smtClean="0"/>
              <a:t>virion</a:t>
            </a:r>
            <a:r>
              <a:rPr lang="en-US" dirty="0" smtClean="0"/>
              <a:t> to spill its contents into the cell (3). Once inside the host cell, HIV's reverse transcriptase makes a DNA copy of the viral genome (4). HIV's </a:t>
            </a:r>
            <a:r>
              <a:rPr lang="en-US" dirty="0" err="1" smtClean="0"/>
              <a:t>integrase</a:t>
            </a:r>
            <a:r>
              <a:rPr lang="en-US" dirty="0" smtClean="0"/>
              <a:t> inserts this DNA copy into the host cell's genome (5).The host cell's RNA polymerase transcribes the viral genome into messenger RNA (6), and the host cell's </a:t>
            </a:r>
            <a:r>
              <a:rPr lang="en-US" dirty="0" err="1" smtClean="0"/>
              <a:t>ribosomes</a:t>
            </a:r>
            <a:r>
              <a:rPr lang="en-US" dirty="0" smtClean="0"/>
              <a:t> transcribe the viral mRNA into precursor proteins (7). HIV's protease cleaves the precursors, yielding mature viral proteins (8). New </a:t>
            </a:r>
            <a:r>
              <a:rPr lang="en-US" dirty="0" err="1" smtClean="0"/>
              <a:t>virions</a:t>
            </a:r>
            <a:r>
              <a:rPr lang="en-US" dirty="0" smtClean="0"/>
              <a:t> assemble in the host cell's cytoplasm (9), then bud from the host cell's membrane (10).</a:t>
            </a:r>
          </a:p>
          <a:p>
            <a:pPr eaLnBrk="1" hangingPunct="1"/>
            <a:endParaRPr lang="en-US" dirty="0" smtClean="0"/>
          </a:p>
          <a:p>
            <a:pPr eaLnBrk="1" hangingPunct="1"/>
            <a:r>
              <a:rPr lang="en-US" dirty="0" smtClean="0"/>
              <a:t>Reverse transcriptase is source of mutations, not as good as DNA polymerase in base pair recognition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A71BEF7-6704-41C3-8491-0E0457B49717}" type="slidenum">
              <a:rPr lang="en-US" smtClean="0"/>
              <a:pPr/>
              <a:t>6</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1.6 How the immune system fights a viral infection</a:t>
            </a:r>
          </a:p>
          <a:p>
            <a:pPr eaLnBrk="1" hangingPunct="1"/>
            <a:r>
              <a:rPr lang="en-US" smtClean="0"/>
              <a:t>immune cell with threadlike tentacles called dendrites used to enmesh antigen, which they present to T cells = dendritic cells</a:t>
            </a:r>
          </a:p>
          <a:p>
            <a:pPr eaLnBrk="1" hangingPunct="1"/>
            <a:r>
              <a:rPr lang="en-US" smtClean="0"/>
              <a:t>CCR5 receptor important, it is a chemokine, which directs other cells</a:t>
            </a:r>
          </a:p>
          <a:p>
            <a:pPr eaLnBrk="1" hangingPunct="1"/>
            <a:r>
              <a:rPr lang="en-US" smtClean="0"/>
              <a:t>Dendritic cells (green) take up the virus and present bits of its proteins to naive helper T cells. Once activated by a bit of viral protein that fits its T cell receptor, a helper T cell divides to produce memory cells (yellow) and effector cells (red). Memory helper T cells sit out the current battle but remain ready to trigger a quick reaction should the same virus invade again. Effector helper T cells join the current fight. In part by releasing signalling molecules called chemokines, they stimulate B cells to mature into plasma cells that produce antibodies that bind the virus. Effector helper T cells also stimulate macrophages to ingest infected cells and help activate naive killer T cells. Activated killer T cells divide to produce memory cells and effector cells. Effector killer T cells identify and kill cells infected with the invading virus. The immune response is kept under control by regulatory T cells. The orange labels identify cell-surface proteins, some of which are exploited by HIV to gain entry into cells. Modified from NIAID (2003).</a:t>
            </a:r>
          </a:p>
          <a:p>
            <a:pPr eaLnBrk="1" hangingPunct="1"/>
            <a:endParaRPr lang="en-US" smtClean="0"/>
          </a:p>
          <a:p>
            <a:pPr eaLnBrk="1" hangingPunct="1"/>
            <a:r>
              <a:rPr lang="en-US" smtClean="0"/>
              <a:t>Note that during infection the HIV virus is evolving to escape detection by the immune system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31CD88C-6B81-4589-AA0D-9214B6AE2C04}" type="slidenum">
              <a:rPr lang="en-US" smtClean="0"/>
              <a:pPr/>
              <a:t>7</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1.8 The general pattern of progression of an untreated HIV infection</a:t>
            </a:r>
          </a:p>
          <a:p>
            <a:pPr eaLnBrk="1" hangingPunct="1"/>
            <a:r>
              <a:rPr lang="en-US" smtClean="0"/>
              <a:t>An untreated HIV infection typically has three phases: an acute phase, in which the host may show general symptoms of a viral infection; a chronic phase in which the host is largely asymptomatic; and an AIDS phase, in which the host's immune system collapses, leaving the host vulnerable to the opportunistic infections. The viral load (top) spikes during the acute phase, then falls as the host mobilizes an immune response. The immune response fails to halt viral replication, however, and during the acute and AIDS phases the viral load climbs again. Late in the infection, the viral population often evolves the capacity to infect a greater variety of host cells. The patient's CD4 T-cell counts (center) fall during the acute phase, then recover somewhat. During the chronic and AIDS phases, they fall again. The host's immune system remains highly activated (bottom) throughout. This may help fight the virus, but it also provides cells in which the virus can replicate and ultimately exhausts the immune system's capacity to regenerate. After Bartlett and Moore (1998), Brenchley et al. (2006), Grossman et al. (2006).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8BDBCEE-EDF2-4DAB-8018-01EFCDDFE107}" type="slidenum">
              <a:rPr lang="en-US" smtClean="0"/>
              <a:pPr/>
              <a:t>8</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Figure 1.9 How AZT blocks reverse transcriptase, </a:t>
            </a:r>
          </a:p>
          <a:p>
            <a:pPr eaLnBrk="1" hangingPunct="1"/>
            <a:r>
              <a:rPr lang="en-US" dirty="0" smtClean="0"/>
              <a:t>HIV's reverse transcriptase enzyme uses nucleotides from the host cell to build a DNA strand complementary to the virus's RNA strand. AZT mimics a normal nucleotide well enough to fool reverse transcriptase, but it lacks the attachment site for the next nucleotide in the chain. Hydroxyl unit is missing</a:t>
            </a:r>
          </a:p>
          <a:p>
            <a:pPr eaLnBrk="1" hangingPunct="1"/>
            <a:endParaRPr lang="en-US" dirty="0" smtClean="0"/>
          </a:p>
          <a:p>
            <a:pPr eaLnBrk="1" hangingPunct="1"/>
            <a:r>
              <a:rPr lang="en-US" dirty="0" smtClean="0"/>
              <a:t>AZT can be incorporated into DNA by DNA polymerases, though less efficiently</a:t>
            </a:r>
          </a:p>
          <a:p>
            <a:pPr eaLnBrk="1" hangingPunct="1"/>
            <a:r>
              <a:rPr lang="en-US" dirty="0" smtClean="0"/>
              <a:t>AZT mimics </a:t>
            </a:r>
            <a:r>
              <a:rPr lang="en-US" dirty="0" err="1" smtClean="0"/>
              <a:t>thymidine</a:t>
            </a:r>
            <a:r>
              <a:rPr lang="en-US" dirty="0" smtClean="0"/>
              <a:t> </a:t>
            </a:r>
            <a:r>
              <a:rPr lang="en-US" dirty="0" err="1" smtClean="0"/>
              <a:t>Azido-Thymidine</a:t>
            </a:r>
            <a:endParaRPr lang="en-US" dirty="0" smtClean="0"/>
          </a:p>
          <a:p>
            <a:pPr eaLnBrk="1" hangingPunct="1"/>
            <a:endParaRPr lang="en-US" dirty="0" smtClean="0"/>
          </a:p>
          <a:p>
            <a:pPr eaLnBrk="1" hangingPunct="1"/>
            <a:r>
              <a:rPr lang="en-US" dirty="0" smtClean="0"/>
              <a:t>Viruses</a:t>
            </a:r>
            <a:r>
              <a:rPr lang="en-US" baseline="0" dirty="0" smtClean="0"/>
              <a:t> utilize all of the basic cell machinery of their hosts and therefore are hard to control</a:t>
            </a:r>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3FC86FE-F5BE-4C77-957F-BBA4F48A51D8}" type="slidenum">
              <a:rPr lang="en-US" smtClean="0"/>
              <a:pPr/>
              <a:t>9</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1.10 Thymidine versus AZT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2E77F09-FE06-4712-9988-0198C1E02814}" type="slidenum">
              <a:rPr lang="en-US" smtClean="0"/>
              <a:pPr/>
              <a:t>10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p:spPr>
        <p:txBody>
          <a:bodyPr/>
          <a:lstStyle/>
          <a:p>
            <a:pPr eaLnBrk="1" hangingPunct="1"/>
            <a:r>
              <a:rPr lang="en-US" smtClean="0"/>
              <a:t>Figure 1.11 HIV populations evolve resistance to AZT within individual patients, demonstration of natural selection, selective agent = AZT</a:t>
            </a:r>
          </a:p>
          <a:p>
            <a:pPr eaLnBrk="1" hangingPunct="1"/>
            <a:r>
              <a:rPr lang="en-US" smtClean="0"/>
              <a:t>Patient 1: sample virons at 2 months and conc of 1 AZT virons susceptible, but 11 months you needed 10 concentration</a:t>
            </a:r>
          </a:p>
          <a:p>
            <a:pPr eaLnBrk="1" hangingPunct="1"/>
            <a:r>
              <a:rPr lang="en-US" smtClean="0"/>
              <a:t>As therapy continued in these two patients, higher concentrations of AZT were required to curtail the replication of viruses sampled from the patients' blood. Redrawn from Larder et al. (1989).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E090D9-256F-487C-80A2-4903A6AE24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94642-F0F7-43AF-829E-87BEB1D0DF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EED76B-90C4-4AE8-9ACD-B4157957C34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C170A2-B8FE-4741-8BCF-3CBF17B810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E98683-94FE-4D97-81CB-1D84BC7CBD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EBD1DF-5736-4C2B-93DE-845895E7FA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EA329F-1413-487A-AC67-8657714734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D403E9-439B-4031-9D22-CA68606019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CFB6F6-403E-46C5-A12A-2B7F12180B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EDB0C6-1304-4EA8-A2D0-3CAD6535FB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3E772-3953-431E-B6DD-D73E25144D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79CD112-3E6C-4804-8512-DF6AB52A39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341019" cy="4062651"/>
          </a:xfrm>
          <a:prstGeom prst="rect">
            <a:avLst/>
          </a:prstGeom>
          <a:noFill/>
        </p:spPr>
        <p:txBody>
          <a:bodyPr wrap="none" rtlCol="0">
            <a:spAutoFit/>
          </a:bodyPr>
          <a:lstStyle/>
          <a:p>
            <a:r>
              <a:rPr lang="en-US" sz="4800" dirty="0" smtClean="0"/>
              <a:t>Why study evolution?</a:t>
            </a:r>
          </a:p>
          <a:p>
            <a:endParaRPr lang="en-US" dirty="0"/>
          </a:p>
          <a:p>
            <a:pPr>
              <a:buFont typeface="Wingdings" pitchFamily="2" charset="2"/>
              <a:buChar char="q"/>
            </a:pPr>
            <a:r>
              <a:rPr lang="en-US" sz="3200" dirty="0" smtClean="0"/>
              <a:t>Best conceptual framework for understanding</a:t>
            </a:r>
          </a:p>
          <a:p>
            <a:r>
              <a:rPr lang="en-US" sz="3200" dirty="0"/>
              <a:t>	</a:t>
            </a:r>
            <a:r>
              <a:rPr lang="en-US" sz="3200" dirty="0" smtClean="0"/>
              <a:t>origins of biodiversity </a:t>
            </a:r>
          </a:p>
          <a:p>
            <a:pPr>
              <a:buFont typeface="Wingdings" pitchFamily="2" charset="2"/>
              <a:buChar char="q"/>
            </a:pPr>
            <a:r>
              <a:rPr lang="en-US" sz="3200" dirty="0" smtClean="0"/>
              <a:t>Adaptations that allow organisms to exploit their </a:t>
            </a:r>
          </a:p>
          <a:p>
            <a:r>
              <a:rPr lang="en-US" sz="3200" dirty="0"/>
              <a:t>	</a:t>
            </a:r>
            <a:r>
              <a:rPr lang="en-US" sz="3200" dirty="0" smtClean="0"/>
              <a:t>environment</a:t>
            </a:r>
          </a:p>
          <a:p>
            <a:pPr>
              <a:buFont typeface="Wingdings" pitchFamily="2" charset="2"/>
              <a:buChar char="q"/>
            </a:pPr>
            <a:r>
              <a:rPr lang="en-US" sz="3200" dirty="0" smtClean="0"/>
              <a:t>Self discovery</a:t>
            </a:r>
          </a:p>
          <a:p>
            <a:pPr>
              <a:buFont typeface="Wingdings" pitchFamily="2" charset="2"/>
              <a:buChar char="q"/>
            </a:pPr>
            <a:r>
              <a:rPr lang="en-US" sz="3200" dirty="0" smtClean="0"/>
              <a:t>Keystone of biology (including human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1_F11"/>
          <p:cNvPicPr>
            <a:picLocks noChangeAspect="1" noChangeArrowheads="1"/>
          </p:cNvPicPr>
          <p:nvPr/>
        </p:nvPicPr>
        <p:blipFill>
          <a:blip r:embed="rId3" cstate="print"/>
          <a:srcRect/>
          <a:stretch>
            <a:fillRect/>
          </a:stretch>
        </p:blipFill>
        <p:spPr bwMode="auto">
          <a:xfrm>
            <a:off x="4243388" y="228600"/>
            <a:ext cx="2767012" cy="6399213"/>
          </a:xfrm>
          <a:prstGeom prst="rect">
            <a:avLst/>
          </a:prstGeom>
          <a:noFill/>
          <a:ln w="9525">
            <a:noFill/>
            <a:miter lim="800000"/>
            <a:headEnd/>
            <a:tailEnd/>
          </a:ln>
        </p:spPr>
      </p:pic>
      <p:sp>
        <p:nvSpPr>
          <p:cNvPr id="10243" name="Text Box 3"/>
          <p:cNvSpPr txBox="1">
            <a:spLocks noChangeArrowheads="1"/>
          </p:cNvSpPr>
          <p:nvPr/>
        </p:nvSpPr>
        <p:spPr bwMode="auto">
          <a:xfrm>
            <a:off x="152400" y="0"/>
            <a:ext cx="3775075" cy="1552575"/>
          </a:xfrm>
          <a:prstGeom prst="rect">
            <a:avLst/>
          </a:prstGeom>
          <a:noFill/>
          <a:ln w="9525">
            <a:noFill/>
            <a:miter lim="800000"/>
            <a:headEnd/>
            <a:tailEnd/>
          </a:ln>
        </p:spPr>
        <p:txBody>
          <a:bodyPr wrap="none">
            <a:spAutoFit/>
          </a:bodyPr>
          <a:lstStyle/>
          <a:p>
            <a:r>
              <a:rPr lang="en-US" sz="2400"/>
              <a:t>V. Evolution of HIV in Host</a:t>
            </a:r>
          </a:p>
          <a:p>
            <a:endParaRPr lang="en-US" sz="2400"/>
          </a:p>
          <a:p>
            <a:r>
              <a:rPr lang="en-US" sz="2400"/>
              <a:t>AZT is a selective agent </a:t>
            </a:r>
          </a:p>
          <a:p>
            <a:r>
              <a:rPr lang="en-US" sz="2400"/>
              <a:t>On HIV</a:t>
            </a:r>
          </a:p>
        </p:txBody>
      </p:sp>
      <p:sp>
        <p:nvSpPr>
          <p:cNvPr id="10244" name="TextBox 3"/>
          <p:cNvSpPr txBox="1">
            <a:spLocks noChangeArrowheads="1"/>
          </p:cNvSpPr>
          <p:nvPr/>
        </p:nvSpPr>
        <p:spPr bwMode="auto">
          <a:xfrm>
            <a:off x="6858000" y="5638800"/>
            <a:ext cx="2249488" cy="646113"/>
          </a:xfrm>
          <a:prstGeom prst="rect">
            <a:avLst/>
          </a:prstGeom>
          <a:noFill/>
          <a:ln w="9525">
            <a:noFill/>
            <a:miter lim="800000"/>
            <a:headEnd/>
            <a:tailEnd/>
          </a:ln>
        </p:spPr>
        <p:txBody>
          <a:bodyPr>
            <a:spAutoFit/>
          </a:bodyPr>
          <a:lstStyle/>
          <a:p>
            <a:r>
              <a:rPr lang="en-US"/>
              <a:t>Needed to prevent </a:t>
            </a:r>
          </a:p>
          <a:p>
            <a:r>
              <a:rPr lang="en-US"/>
              <a:t>replication in t-tubes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1_F12"/>
          <p:cNvPicPr>
            <a:picLocks noChangeAspect="1" noChangeArrowheads="1"/>
          </p:cNvPicPr>
          <p:nvPr/>
        </p:nvPicPr>
        <p:blipFill>
          <a:blip r:embed="rId3" cstate="print"/>
          <a:srcRect/>
          <a:stretch>
            <a:fillRect/>
          </a:stretch>
        </p:blipFill>
        <p:spPr bwMode="auto">
          <a:xfrm>
            <a:off x="2489200" y="228600"/>
            <a:ext cx="4164013"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19200"/>
            <a:ext cx="9144000" cy="3293209"/>
          </a:xfrm>
          <a:prstGeom prst="rect">
            <a:avLst/>
          </a:prstGeom>
          <a:noFill/>
        </p:spPr>
        <p:txBody>
          <a:bodyPr wrap="square" rtlCol="0">
            <a:spAutoFit/>
          </a:bodyPr>
          <a:lstStyle/>
          <a:p>
            <a:pPr algn="ctr"/>
            <a:r>
              <a:rPr lang="en-US" sz="4400" dirty="0" smtClean="0"/>
              <a:t>Can we predict the changes in </a:t>
            </a:r>
          </a:p>
          <a:p>
            <a:pPr algn="ctr"/>
            <a:r>
              <a:rPr lang="en-US" sz="4400" dirty="0" smtClean="0"/>
              <a:t>Reverse Transcriptase* using evolutionary principles??</a:t>
            </a:r>
          </a:p>
          <a:p>
            <a:pPr algn="ctr"/>
            <a:endParaRPr lang="en-US" sz="4400" dirty="0" smtClean="0"/>
          </a:p>
          <a:p>
            <a:pPr algn="ctr"/>
            <a:r>
              <a:rPr lang="en-US" sz="3200" dirty="0" smtClean="0"/>
              <a:t>*due to AZT</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1_F13"/>
          <p:cNvPicPr>
            <a:picLocks noChangeAspect="1" noChangeArrowheads="1"/>
          </p:cNvPicPr>
          <p:nvPr/>
        </p:nvPicPr>
        <p:blipFill>
          <a:blip r:embed="rId3" cstate="print"/>
          <a:srcRect/>
          <a:stretch>
            <a:fillRect/>
          </a:stretch>
        </p:blipFill>
        <p:spPr bwMode="auto">
          <a:xfrm>
            <a:off x="304800" y="711200"/>
            <a:ext cx="8531225" cy="54467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1_F14"/>
          <p:cNvPicPr>
            <a:picLocks noChangeAspect="1" noChangeArrowheads="1"/>
          </p:cNvPicPr>
          <p:nvPr/>
        </p:nvPicPr>
        <p:blipFill>
          <a:blip r:embed="rId3" cstate="print"/>
          <a:srcRect/>
          <a:stretch>
            <a:fillRect/>
          </a:stretch>
        </p:blipFill>
        <p:spPr bwMode="auto">
          <a:xfrm>
            <a:off x="1239838" y="227013"/>
            <a:ext cx="6662737" cy="64023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99563" cy="3324225"/>
          </a:xfrm>
          <a:prstGeom prst="rect">
            <a:avLst/>
          </a:prstGeom>
          <a:noFill/>
        </p:spPr>
        <p:txBody>
          <a:bodyPr wrap="none">
            <a:spAutoFit/>
          </a:bodyPr>
          <a:lstStyle/>
          <a:p>
            <a:pPr>
              <a:defRPr/>
            </a:pPr>
            <a:r>
              <a:rPr lang="en-US" sz="2400" dirty="0"/>
              <a:t>HIV Contributes to Collapse of Immune System in 3 Ways:</a:t>
            </a:r>
          </a:p>
          <a:p>
            <a:pPr>
              <a:defRPr/>
            </a:pPr>
            <a:endParaRPr lang="en-US" dirty="0"/>
          </a:p>
          <a:p>
            <a:pPr marL="342900" indent="-342900">
              <a:buFontTx/>
              <a:buAutoNum type="arabicPeriod"/>
              <a:defRPr/>
            </a:pPr>
            <a:r>
              <a:rPr lang="en-US" sz="2400" dirty="0"/>
              <a:t>Continuous evolution of HIV proteins used by human</a:t>
            </a:r>
          </a:p>
          <a:p>
            <a:pPr marL="342900" indent="-342900">
              <a:defRPr/>
            </a:pPr>
            <a:r>
              <a:rPr lang="en-US" sz="2400" dirty="0"/>
              <a:t>          immune system to recognize HIV</a:t>
            </a:r>
          </a:p>
          <a:p>
            <a:pPr marL="342900" indent="-342900">
              <a:buFontTx/>
              <a:buAutoNum type="arabicPeriod"/>
              <a:defRPr/>
            </a:pPr>
            <a:endParaRPr lang="en-US" sz="2400" dirty="0"/>
          </a:p>
          <a:p>
            <a:pPr marL="342900" indent="-342900">
              <a:defRPr/>
            </a:pPr>
            <a:r>
              <a:rPr lang="en-US" sz="2400" dirty="0"/>
              <a:t>2. Evolution towards more and more aggressive replication</a:t>
            </a:r>
          </a:p>
          <a:p>
            <a:pPr marL="342900" indent="-342900">
              <a:buFontTx/>
              <a:buAutoNum type="arabicPeriod"/>
              <a:defRPr/>
            </a:pPr>
            <a:endParaRPr lang="en-US" sz="2400" dirty="0"/>
          </a:p>
          <a:p>
            <a:pPr marL="342900" indent="-342900">
              <a:defRPr/>
            </a:pPr>
            <a:r>
              <a:rPr lang="en-US" sz="2400" dirty="0"/>
              <a:t>3. HIV  often evolve to infect different immune cells (naïve T cells) </a:t>
            </a:r>
          </a:p>
          <a:p>
            <a:pPr marL="342900" indent="-342900">
              <a:defRPr/>
            </a:pPr>
            <a:r>
              <a:rPr lang="en-US" sz="2400" dirty="0"/>
              <a:t>      using different immune cell receptor proteins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1_F17"/>
          <p:cNvPicPr>
            <a:picLocks noChangeAspect="1" noChangeArrowheads="1"/>
          </p:cNvPicPr>
          <p:nvPr/>
        </p:nvPicPr>
        <p:blipFill>
          <a:blip r:embed="rId3" cstate="print"/>
          <a:srcRect/>
          <a:stretch>
            <a:fillRect/>
          </a:stretch>
        </p:blipFill>
        <p:spPr bwMode="auto">
          <a:xfrm>
            <a:off x="381000" y="152400"/>
            <a:ext cx="3486150" cy="6402388"/>
          </a:xfrm>
          <a:prstGeom prst="rect">
            <a:avLst/>
          </a:prstGeom>
          <a:noFill/>
          <a:ln w="9525">
            <a:noFill/>
            <a:miter lim="800000"/>
            <a:headEnd/>
            <a:tailEnd/>
          </a:ln>
        </p:spPr>
      </p:pic>
      <p:sp>
        <p:nvSpPr>
          <p:cNvPr id="15363" name="TextBox 2"/>
          <p:cNvSpPr txBox="1">
            <a:spLocks noChangeArrowheads="1"/>
          </p:cNvSpPr>
          <p:nvPr/>
        </p:nvSpPr>
        <p:spPr bwMode="auto">
          <a:xfrm>
            <a:off x="381000" y="6248400"/>
            <a:ext cx="4672013" cy="369332"/>
          </a:xfrm>
          <a:prstGeom prst="rect">
            <a:avLst/>
          </a:prstGeom>
          <a:solidFill>
            <a:schemeClr val="bg1"/>
          </a:solidFill>
          <a:ln w="9525">
            <a:noFill/>
            <a:miter lim="800000"/>
            <a:headEnd/>
            <a:tailEnd/>
          </a:ln>
        </p:spPr>
        <p:txBody>
          <a:bodyPr wrap="square">
            <a:spAutoFit/>
          </a:bodyPr>
          <a:lstStyle/>
          <a:p>
            <a:r>
              <a:rPr lang="en-US" b="1" dirty="0"/>
              <a:t>Years since patient became HIV Positive</a:t>
            </a:r>
          </a:p>
        </p:txBody>
      </p:sp>
      <p:pic>
        <p:nvPicPr>
          <p:cNvPr id="15364" name="Picture 2" descr="01_F05"/>
          <p:cNvPicPr>
            <a:picLocks noChangeAspect="1" noChangeArrowheads="1"/>
          </p:cNvPicPr>
          <p:nvPr/>
        </p:nvPicPr>
        <p:blipFill>
          <a:blip r:embed="rId4" cstate="print"/>
          <a:srcRect r="50874" b="76802"/>
          <a:stretch>
            <a:fillRect/>
          </a:stretch>
        </p:blipFill>
        <p:spPr bwMode="auto">
          <a:xfrm>
            <a:off x="3352800" y="1524000"/>
            <a:ext cx="5767388" cy="1905000"/>
          </a:xfrm>
          <a:prstGeom prst="rect">
            <a:avLst/>
          </a:prstGeom>
          <a:noFill/>
          <a:ln w="9525">
            <a:noFill/>
            <a:miter lim="800000"/>
            <a:headEnd/>
            <a:tailEnd/>
          </a:ln>
        </p:spPr>
      </p:pic>
      <p:sp>
        <p:nvSpPr>
          <p:cNvPr id="15365" name="TextBox 4"/>
          <p:cNvSpPr txBox="1">
            <a:spLocks noChangeArrowheads="1"/>
          </p:cNvSpPr>
          <p:nvPr/>
        </p:nvSpPr>
        <p:spPr bwMode="auto">
          <a:xfrm>
            <a:off x="4191000" y="457200"/>
            <a:ext cx="4419600" cy="523875"/>
          </a:xfrm>
          <a:prstGeom prst="rect">
            <a:avLst/>
          </a:prstGeom>
          <a:noFill/>
          <a:ln w="9525">
            <a:noFill/>
            <a:miter lim="800000"/>
            <a:headEnd/>
            <a:tailEnd/>
          </a:ln>
        </p:spPr>
        <p:txBody>
          <a:bodyPr wrap="none">
            <a:spAutoFit/>
          </a:bodyPr>
          <a:lstStyle/>
          <a:p>
            <a:r>
              <a:rPr lang="en-US" sz="2800" b="1"/>
              <a:t>Evolution at gp120 locus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1_F18"/>
          <p:cNvPicPr>
            <a:picLocks noChangeAspect="1" noChangeArrowheads="1"/>
          </p:cNvPicPr>
          <p:nvPr/>
        </p:nvPicPr>
        <p:blipFill rotWithShape="1">
          <a:blip r:embed="rId3" cstate="print"/>
          <a:srcRect b="5955"/>
          <a:stretch/>
        </p:blipFill>
        <p:spPr bwMode="auto">
          <a:xfrm>
            <a:off x="1295400" y="914400"/>
            <a:ext cx="7025295" cy="5446339"/>
          </a:xfrm>
          <a:prstGeom prst="rect">
            <a:avLst/>
          </a:prstGeom>
          <a:noFill/>
          <a:ln w="9525">
            <a:noFill/>
            <a:miter lim="800000"/>
            <a:headEnd/>
            <a:tailEnd/>
          </a:ln>
        </p:spPr>
      </p:pic>
      <p:sp>
        <p:nvSpPr>
          <p:cNvPr id="16387" name="TextBox 3"/>
          <p:cNvSpPr txBox="1">
            <a:spLocks noChangeArrowheads="1"/>
          </p:cNvSpPr>
          <p:nvPr/>
        </p:nvSpPr>
        <p:spPr bwMode="auto">
          <a:xfrm>
            <a:off x="152400" y="304800"/>
            <a:ext cx="9096660" cy="461665"/>
          </a:xfrm>
          <a:prstGeom prst="rect">
            <a:avLst/>
          </a:prstGeom>
          <a:noFill/>
          <a:ln w="9525">
            <a:noFill/>
            <a:miter lim="800000"/>
            <a:headEnd/>
            <a:tailEnd/>
          </a:ln>
        </p:spPr>
        <p:txBody>
          <a:bodyPr wrap="none">
            <a:spAutoFit/>
          </a:bodyPr>
          <a:lstStyle/>
          <a:p>
            <a:r>
              <a:rPr lang="en-US" sz="2400" dirty="0"/>
              <a:t>HIV strains evolve to become more </a:t>
            </a:r>
            <a:r>
              <a:rPr lang="en-US" sz="2400" dirty="0" smtClean="0"/>
              <a:t>competitive with other viruses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1_F06"/>
          <p:cNvPicPr>
            <a:picLocks noChangeAspect="1" noChangeArrowheads="1"/>
          </p:cNvPicPr>
          <p:nvPr/>
        </p:nvPicPr>
        <p:blipFill>
          <a:blip r:embed="rId3" cstate="print"/>
          <a:srcRect/>
          <a:stretch>
            <a:fillRect/>
          </a:stretch>
        </p:blipFill>
        <p:spPr bwMode="auto">
          <a:xfrm>
            <a:off x="1828800" y="1295400"/>
            <a:ext cx="6216650" cy="5257800"/>
          </a:xfrm>
          <a:prstGeom prst="rect">
            <a:avLst/>
          </a:prstGeom>
          <a:noFill/>
          <a:ln w="9525">
            <a:noFill/>
            <a:miter lim="800000"/>
            <a:headEnd/>
            <a:tailEnd/>
          </a:ln>
        </p:spPr>
      </p:pic>
      <p:sp>
        <p:nvSpPr>
          <p:cNvPr id="17411" name="TextBox 2"/>
          <p:cNvSpPr txBox="1">
            <a:spLocks noChangeArrowheads="1"/>
          </p:cNvSpPr>
          <p:nvPr/>
        </p:nvSpPr>
        <p:spPr bwMode="auto">
          <a:xfrm>
            <a:off x="838200" y="609600"/>
            <a:ext cx="7292975" cy="369888"/>
          </a:xfrm>
          <a:prstGeom prst="rect">
            <a:avLst/>
          </a:prstGeom>
          <a:noFill/>
          <a:ln w="9525">
            <a:noFill/>
            <a:miter lim="800000"/>
            <a:headEnd/>
            <a:tailEnd/>
          </a:ln>
        </p:spPr>
        <p:txBody>
          <a:bodyPr wrap="none">
            <a:spAutoFit/>
          </a:bodyPr>
          <a:lstStyle/>
          <a:p>
            <a:r>
              <a:rPr lang="en-US" dirty="0"/>
              <a:t>HIV </a:t>
            </a:r>
            <a:r>
              <a:rPr lang="en-US" b="1" i="1" dirty="0"/>
              <a:t>evolves </a:t>
            </a:r>
            <a:r>
              <a:rPr lang="en-US" dirty="0"/>
              <a:t>to recognize the CXCR4 receptor on Naïve helper T cells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7" descr="Figure_06_00_L"/>
          <p:cNvPicPr>
            <a:picLocks noChangeAspect="1" noChangeArrowheads="1"/>
          </p:cNvPicPr>
          <p:nvPr/>
        </p:nvPicPr>
        <p:blipFill>
          <a:blip r:embed="rId3" cstate="print"/>
          <a:srcRect/>
          <a:stretch>
            <a:fillRect/>
          </a:stretch>
        </p:blipFill>
        <p:spPr bwMode="auto">
          <a:xfrm>
            <a:off x="6019800" y="2286000"/>
            <a:ext cx="3020681" cy="4495800"/>
          </a:xfrm>
          <a:prstGeom prst="rect">
            <a:avLst/>
          </a:prstGeom>
          <a:noFill/>
          <a:ln w="9525">
            <a:noFill/>
            <a:miter lim="800000"/>
            <a:headEnd/>
            <a:tailEnd/>
          </a:ln>
        </p:spPr>
      </p:pic>
      <p:pic>
        <p:nvPicPr>
          <p:cNvPr id="3" name="Picture 57" descr="Figure_06_00_L"/>
          <p:cNvPicPr>
            <a:picLocks noChangeAspect="1" noChangeArrowheads="1"/>
          </p:cNvPicPr>
          <p:nvPr/>
        </p:nvPicPr>
        <p:blipFill>
          <a:blip r:embed="rId4" cstate="print"/>
          <a:srcRect/>
          <a:stretch>
            <a:fillRect/>
          </a:stretch>
        </p:blipFill>
        <p:spPr bwMode="auto">
          <a:xfrm>
            <a:off x="228600" y="1143000"/>
            <a:ext cx="5566701" cy="2362200"/>
          </a:xfrm>
          <a:prstGeom prst="rect">
            <a:avLst/>
          </a:prstGeom>
          <a:noFill/>
          <a:ln w="9525">
            <a:noFill/>
            <a:miter lim="800000"/>
            <a:headEnd/>
            <a:tailEnd/>
          </a:ln>
        </p:spPr>
      </p:pic>
      <p:sp>
        <p:nvSpPr>
          <p:cNvPr id="4" name="TextBox 3"/>
          <p:cNvSpPr txBox="1"/>
          <p:nvPr/>
        </p:nvSpPr>
        <p:spPr>
          <a:xfrm>
            <a:off x="457200" y="381000"/>
            <a:ext cx="8311140" cy="461665"/>
          </a:xfrm>
          <a:prstGeom prst="rect">
            <a:avLst/>
          </a:prstGeom>
          <a:noFill/>
        </p:spPr>
        <p:txBody>
          <a:bodyPr wrap="none" rtlCol="0">
            <a:spAutoFit/>
          </a:bodyPr>
          <a:lstStyle/>
          <a:p>
            <a:r>
              <a:rPr lang="en-US" sz="2400" dirty="0" smtClean="0"/>
              <a:t>What therapy is there for a continuously evolving disease??</a:t>
            </a:r>
            <a:endParaRPr lang="en-US" sz="2400" dirty="0"/>
          </a:p>
        </p:txBody>
      </p:sp>
      <p:sp>
        <p:nvSpPr>
          <p:cNvPr id="5" name="TextBox 4"/>
          <p:cNvSpPr txBox="1"/>
          <p:nvPr/>
        </p:nvSpPr>
        <p:spPr>
          <a:xfrm>
            <a:off x="533400" y="4572000"/>
            <a:ext cx="4445949" cy="1015663"/>
          </a:xfrm>
          <a:prstGeom prst="rect">
            <a:avLst/>
          </a:prstGeom>
          <a:noFill/>
        </p:spPr>
        <p:txBody>
          <a:bodyPr wrap="none" rtlCol="0">
            <a:spAutoFit/>
          </a:bodyPr>
          <a:lstStyle/>
          <a:p>
            <a:r>
              <a:rPr lang="en-US" sz="2000" dirty="0" smtClean="0"/>
              <a:t>A therapy that requires HIV to  evolve </a:t>
            </a:r>
          </a:p>
          <a:p>
            <a:r>
              <a:rPr lang="en-US" sz="2000" dirty="0" smtClean="0"/>
              <a:t>at many sequences through many</a:t>
            </a:r>
          </a:p>
          <a:p>
            <a:r>
              <a:rPr lang="en-US" sz="2000" dirty="0" smtClean="0"/>
              <a:t>mutations</a:t>
            </a:r>
            <a:endParaRPr lang="en-US" sz="2000" dirty="0"/>
          </a:p>
        </p:txBody>
      </p:sp>
    </p:spTree>
    <p:extLst>
      <p:ext uri="{BB962C8B-B14F-4D97-AF65-F5344CB8AC3E}">
        <p14:creationId xmlns:p14="http://schemas.microsoft.com/office/powerpoint/2010/main" val="311655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0" y="0"/>
            <a:ext cx="8832850" cy="1739900"/>
          </a:xfrm>
          <a:prstGeom prst="rect">
            <a:avLst/>
          </a:prstGeom>
          <a:noFill/>
          <a:ln w="9525">
            <a:noFill/>
            <a:miter lim="800000"/>
            <a:headEnd/>
            <a:tailEnd/>
          </a:ln>
        </p:spPr>
        <p:txBody>
          <a:bodyPr wrap="none">
            <a:spAutoFit/>
          </a:bodyPr>
          <a:lstStyle/>
          <a:p>
            <a:pPr marL="457200" indent="-457200"/>
            <a:r>
              <a:rPr lang="en-US"/>
              <a:t>Lecture: HIV</a:t>
            </a:r>
          </a:p>
          <a:p>
            <a:pPr marL="457200" indent="-457200"/>
            <a:endParaRPr lang="en-US"/>
          </a:p>
          <a:p>
            <a:pPr marL="457200" indent="-457200">
              <a:buFontTx/>
              <a:buAutoNum type="romanUcPeriod"/>
            </a:pPr>
            <a:r>
              <a:rPr lang="en-US"/>
              <a:t>Motivation</a:t>
            </a:r>
          </a:p>
          <a:p>
            <a:pPr marL="457200" indent="-457200"/>
            <a:endParaRPr lang="en-US"/>
          </a:p>
          <a:p>
            <a:pPr marL="457200" indent="-457200"/>
            <a:r>
              <a:rPr lang="en-US"/>
              <a:t>What can we learn when we apply evolutionary principles to our understanding of the </a:t>
            </a:r>
          </a:p>
          <a:p>
            <a:pPr marL="457200" indent="-457200"/>
            <a:r>
              <a:rPr lang="en-US"/>
              <a:t>of the HIV epidemic?? Can we use HIV to introduce us to evolutionary principles</a:t>
            </a:r>
          </a:p>
        </p:txBody>
      </p:sp>
      <p:pic>
        <p:nvPicPr>
          <p:cNvPr id="2052" name="Picture 4"/>
          <p:cNvPicPr>
            <a:picLocks noChangeAspect="1" noChangeArrowheads="1"/>
          </p:cNvPicPr>
          <p:nvPr/>
        </p:nvPicPr>
        <p:blipFill>
          <a:blip r:embed="rId3" cstate="print"/>
          <a:srcRect/>
          <a:stretch>
            <a:fillRect/>
          </a:stretch>
        </p:blipFill>
        <p:spPr bwMode="auto">
          <a:xfrm>
            <a:off x="152400" y="1752600"/>
            <a:ext cx="5486400" cy="2873375"/>
          </a:xfrm>
          <a:prstGeom prst="rect">
            <a:avLst/>
          </a:prstGeom>
          <a:noFill/>
          <a:ln w="9525">
            <a:noFill/>
            <a:miter lim="800000"/>
            <a:headEnd/>
            <a:tailEnd/>
          </a:ln>
        </p:spPr>
      </p:pic>
      <p:sp>
        <p:nvSpPr>
          <p:cNvPr id="2053" name="Text Box 5"/>
          <p:cNvSpPr txBox="1">
            <a:spLocks noChangeArrowheads="1"/>
          </p:cNvSpPr>
          <p:nvPr/>
        </p:nvSpPr>
        <p:spPr bwMode="auto">
          <a:xfrm>
            <a:off x="6003925" y="2322513"/>
            <a:ext cx="2774950" cy="1190625"/>
          </a:xfrm>
          <a:prstGeom prst="rect">
            <a:avLst/>
          </a:prstGeom>
          <a:noFill/>
          <a:ln w="9525">
            <a:noFill/>
            <a:miter lim="800000"/>
            <a:headEnd/>
            <a:tailEnd/>
          </a:ln>
        </p:spPr>
        <p:txBody>
          <a:bodyPr wrap="none">
            <a:spAutoFit/>
          </a:bodyPr>
          <a:lstStyle/>
          <a:p>
            <a:r>
              <a:rPr lang="en-US"/>
              <a:t>Natural Selection</a:t>
            </a:r>
          </a:p>
          <a:p>
            <a:r>
              <a:rPr lang="en-US"/>
              <a:t>Mutation</a:t>
            </a:r>
          </a:p>
          <a:p>
            <a:r>
              <a:rPr lang="en-US"/>
              <a:t>Gene Flow</a:t>
            </a:r>
          </a:p>
          <a:p>
            <a:r>
              <a:rPr lang="en-US"/>
              <a:t>Descent with Modification</a:t>
            </a:r>
          </a:p>
        </p:txBody>
      </p:sp>
      <p:pic>
        <p:nvPicPr>
          <p:cNvPr id="6" name="Picture 57" descr="Figure_06_00_L"/>
          <p:cNvPicPr>
            <a:picLocks noChangeAspect="1" noChangeArrowheads="1"/>
          </p:cNvPicPr>
          <p:nvPr/>
        </p:nvPicPr>
        <p:blipFill>
          <a:blip r:embed="rId4" cstate="print"/>
          <a:srcRect/>
          <a:stretch>
            <a:fillRect/>
          </a:stretch>
        </p:blipFill>
        <p:spPr bwMode="auto">
          <a:xfrm>
            <a:off x="3962400" y="4343400"/>
            <a:ext cx="4331359" cy="220920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1752600" y="1524000"/>
            <a:ext cx="5640959" cy="3124200"/>
          </a:xfrm>
          <a:prstGeom prst="rect">
            <a:avLst/>
          </a:prstGeom>
          <a:noFill/>
          <a:ln w="9525">
            <a:noFill/>
            <a:miter lim="800000"/>
            <a:headEnd/>
            <a:tailEnd/>
          </a:ln>
        </p:spPr>
      </p:pic>
      <p:sp>
        <p:nvSpPr>
          <p:cNvPr id="19459" name="Rectangle 5"/>
          <p:cNvSpPr>
            <a:spLocks noChangeArrowheads="1"/>
          </p:cNvSpPr>
          <p:nvPr/>
        </p:nvSpPr>
        <p:spPr bwMode="auto">
          <a:xfrm>
            <a:off x="0" y="4849743"/>
            <a:ext cx="9144000" cy="1323439"/>
          </a:xfrm>
          <a:prstGeom prst="rect">
            <a:avLst/>
          </a:prstGeom>
          <a:noFill/>
          <a:ln w="9525">
            <a:noFill/>
            <a:miter lim="800000"/>
            <a:headEnd/>
            <a:tailEnd/>
          </a:ln>
        </p:spPr>
        <p:txBody>
          <a:bodyPr wrap="square" anchor="ctr">
            <a:spAutoFit/>
          </a:bodyPr>
          <a:lstStyle/>
          <a:p>
            <a:r>
              <a:rPr lang="en-US" sz="2000" b="1" dirty="0"/>
              <a:t>HIV-1 interacts with a cell-surface receptor, primarily CD4, and through conformational </a:t>
            </a:r>
            <a:r>
              <a:rPr lang="en-US" sz="2000" b="1" dirty="0" smtClean="0"/>
              <a:t> changes </a:t>
            </a:r>
            <a:r>
              <a:rPr lang="en-US" sz="2000" b="1" dirty="0"/>
              <a:t>becomes more closely associated with the cell through interactions with other </a:t>
            </a:r>
            <a:r>
              <a:rPr lang="en-US" sz="2000" b="1" dirty="0" smtClean="0"/>
              <a:t> cell-surface </a:t>
            </a:r>
            <a:r>
              <a:rPr lang="en-US" sz="2000" b="1" dirty="0"/>
              <a:t>molecules, such as the </a:t>
            </a:r>
            <a:r>
              <a:rPr lang="en-US" sz="2000" b="1" dirty="0" err="1"/>
              <a:t>chemokine</a:t>
            </a:r>
            <a:r>
              <a:rPr lang="en-US" sz="2000" b="1" dirty="0"/>
              <a:t> receptors CXCR4 and CCR5. </a:t>
            </a:r>
          </a:p>
        </p:txBody>
      </p:sp>
      <p:sp>
        <p:nvSpPr>
          <p:cNvPr id="6" name="Text Box 3"/>
          <p:cNvSpPr txBox="1">
            <a:spLocks noChangeArrowheads="1"/>
          </p:cNvSpPr>
          <p:nvPr/>
        </p:nvSpPr>
        <p:spPr bwMode="auto">
          <a:xfrm>
            <a:off x="365125" y="188913"/>
            <a:ext cx="8825108" cy="400110"/>
          </a:xfrm>
          <a:prstGeom prst="rect">
            <a:avLst/>
          </a:prstGeom>
          <a:noFill/>
          <a:ln w="9525">
            <a:noFill/>
            <a:miter lim="800000"/>
            <a:headEnd/>
            <a:tailEnd/>
          </a:ln>
        </p:spPr>
        <p:txBody>
          <a:bodyPr wrap="none">
            <a:spAutoFit/>
          </a:bodyPr>
          <a:lstStyle/>
          <a:p>
            <a:r>
              <a:rPr lang="en-US" sz="2000" b="1" dirty="0"/>
              <a:t>VI. Evolution of the Host, Evidence for Genetic Variation for Resistance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1_F20"/>
          <p:cNvPicPr>
            <a:picLocks noChangeAspect="1" noChangeArrowheads="1"/>
          </p:cNvPicPr>
          <p:nvPr/>
        </p:nvPicPr>
        <p:blipFill>
          <a:blip r:embed="rId3" cstate="print"/>
          <a:srcRect/>
          <a:stretch>
            <a:fillRect/>
          </a:stretch>
        </p:blipFill>
        <p:spPr bwMode="auto">
          <a:xfrm>
            <a:off x="0" y="838200"/>
            <a:ext cx="5354675" cy="3048000"/>
          </a:xfrm>
          <a:prstGeom prst="rect">
            <a:avLst/>
          </a:prstGeom>
          <a:noFill/>
          <a:ln w="9525">
            <a:noFill/>
            <a:miter lim="800000"/>
            <a:headEnd/>
            <a:tailEnd/>
          </a:ln>
        </p:spPr>
      </p:pic>
      <p:pic>
        <p:nvPicPr>
          <p:cNvPr id="3" name="Picture 57" descr="Figure_06_00_L"/>
          <p:cNvPicPr>
            <a:picLocks noChangeAspect="1" noChangeArrowheads="1"/>
          </p:cNvPicPr>
          <p:nvPr/>
        </p:nvPicPr>
        <p:blipFill>
          <a:blip r:embed="rId4" cstate="print"/>
          <a:srcRect/>
          <a:stretch>
            <a:fillRect/>
          </a:stretch>
        </p:blipFill>
        <p:spPr bwMode="auto">
          <a:xfrm>
            <a:off x="2438400" y="3884434"/>
            <a:ext cx="3512734" cy="2973566"/>
          </a:xfrm>
          <a:prstGeom prst="rect">
            <a:avLst/>
          </a:prstGeom>
          <a:noFill/>
          <a:ln w="9525">
            <a:noFill/>
            <a:miter lim="800000"/>
            <a:headEnd/>
            <a:tailEnd/>
          </a:ln>
        </p:spPr>
      </p:pic>
      <p:sp>
        <p:nvSpPr>
          <p:cNvPr id="4" name="TextBox 3"/>
          <p:cNvSpPr txBox="1"/>
          <p:nvPr/>
        </p:nvSpPr>
        <p:spPr>
          <a:xfrm>
            <a:off x="6629400" y="3657600"/>
            <a:ext cx="2031325" cy="1477328"/>
          </a:xfrm>
          <a:prstGeom prst="rect">
            <a:avLst/>
          </a:prstGeom>
          <a:noFill/>
        </p:spPr>
        <p:txBody>
          <a:bodyPr wrap="none" rtlCol="0">
            <a:spAutoFit/>
          </a:bodyPr>
          <a:lstStyle/>
          <a:p>
            <a:r>
              <a:rPr lang="en-US" dirty="0" smtClean="0"/>
              <a:t>Genetic variation</a:t>
            </a:r>
          </a:p>
          <a:p>
            <a:r>
              <a:rPr lang="en-US" dirty="0" smtClean="0"/>
              <a:t>In Africa for </a:t>
            </a:r>
          </a:p>
          <a:p>
            <a:r>
              <a:rPr lang="en-US" dirty="0" smtClean="0"/>
              <a:t>Resistance to HIV</a:t>
            </a:r>
          </a:p>
          <a:p>
            <a:endParaRPr lang="en-US" dirty="0" smtClean="0"/>
          </a:p>
          <a:p>
            <a:endParaRPr lang="en-US" dirty="0"/>
          </a:p>
        </p:txBody>
      </p:sp>
      <p:sp>
        <p:nvSpPr>
          <p:cNvPr id="5" name="TextBox 4"/>
          <p:cNvSpPr txBox="1"/>
          <p:nvPr/>
        </p:nvSpPr>
        <p:spPr>
          <a:xfrm>
            <a:off x="5867400" y="1676400"/>
            <a:ext cx="2569934" cy="369332"/>
          </a:xfrm>
          <a:prstGeom prst="rect">
            <a:avLst/>
          </a:prstGeom>
          <a:noFill/>
        </p:spPr>
        <p:txBody>
          <a:bodyPr wrap="none" rtlCol="0">
            <a:spAutoFit/>
          </a:bodyPr>
          <a:lstStyle/>
          <a:p>
            <a:r>
              <a:rPr lang="en-US" dirty="0" smtClean="0"/>
              <a:t>Deletion in CCR5 locus</a:t>
            </a:r>
            <a:endParaRPr lang="en-US" dirty="0"/>
          </a:p>
        </p:txBody>
      </p:sp>
      <p:sp>
        <p:nvSpPr>
          <p:cNvPr id="6" name="Rectangle 5"/>
          <p:cNvSpPr/>
          <p:nvPr/>
        </p:nvSpPr>
        <p:spPr>
          <a:xfrm>
            <a:off x="6553200" y="5257800"/>
            <a:ext cx="2590800" cy="1477328"/>
          </a:xfrm>
          <a:prstGeom prst="rect">
            <a:avLst/>
          </a:prstGeom>
        </p:spPr>
        <p:txBody>
          <a:bodyPr wrap="square">
            <a:spAutoFit/>
          </a:bodyPr>
          <a:lstStyle/>
          <a:p>
            <a:pPr eaLnBrk="1" hangingPunct="1"/>
            <a:r>
              <a:rPr lang="en-US" dirty="0" smtClean="0"/>
              <a:t>Sex workers in Kenya having a C instead of a T at position 868 for CD4 have resistance to HIV</a:t>
            </a:r>
          </a:p>
        </p:txBody>
      </p:sp>
      <p:sp>
        <p:nvSpPr>
          <p:cNvPr id="7" name="TextBox 6"/>
          <p:cNvSpPr txBox="1"/>
          <p:nvPr/>
        </p:nvSpPr>
        <p:spPr>
          <a:xfrm>
            <a:off x="381000" y="0"/>
            <a:ext cx="8274638" cy="461665"/>
          </a:xfrm>
          <a:prstGeom prst="rect">
            <a:avLst/>
          </a:prstGeom>
          <a:noFill/>
        </p:spPr>
        <p:txBody>
          <a:bodyPr wrap="none" rtlCol="0">
            <a:spAutoFit/>
          </a:bodyPr>
          <a:lstStyle/>
          <a:p>
            <a:r>
              <a:rPr lang="en-US" sz="2400" b="1" dirty="0" smtClean="0"/>
              <a:t>Two loci in human populations confer resistance to HIV</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486400" y="5334000"/>
            <a:ext cx="184150" cy="366713"/>
          </a:xfrm>
          <a:prstGeom prst="rect">
            <a:avLst/>
          </a:prstGeom>
          <a:noFill/>
          <a:ln w="9525">
            <a:noFill/>
            <a:miter lim="800000"/>
            <a:headEnd/>
            <a:tailEnd/>
          </a:ln>
        </p:spPr>
        <p:txBody>
          <a:bodyPr wrap="none">
            <a:spAutoFit/>
          </a:bodyPr>
          <a:lstStyle/>
          <a:p>
            <a:endParaRPr lang="en-US"/>
          </a:p>
        </p:txBody>
      </p:sp>
      <p:sp>
        <p:nvSpPr>
          <p:cNvPr id="20484" name="Text Box 4"/>
          <p:cNvSpPr txBox="1">
            <a:spLocks noChangeArrowheads="1"/>
          </p:cNvSpPr>
          <p:nvPr/>
        </p:nvSpPr>
        <p:spPr bwMode="auto">
          <a:xfrm>
            <a:off x="365125" y="188913"/>
            <a:ext cx="3892550" cy="366712"/>
          </a:xfrm>
          <a:prstGeom prst="rect">
            <a:avLst/>
          </a:prstGeom>
          <a:noFill/>
          <a:ln w="9525">
            <a:noFill/>
            <a:miter lim="800000"/>
            <a:headEnd/>
            <a:tailEnd/>
          </a:ln>
        </p:spPr>
        <p:txBody>
          <a:bodyPr wrap="none">
            <a:spAutoFit/>
          </a:bodyPr>
          <a:lstStyle/>
          <a:p>
            <a:r>
              <a:rPr lang="en-US"/>
              <a:t>VII. Evolution of Human Specific HIV</a:t>
            </a:r>
          </a:p>
        </p:txBody>
      </p:sp>
      <p:sp>
        <p:nvSpPr>
          <p:cNvPr id="20485" name="Text Box 5"/>
          <p:cNvSpPr txBox="1">
            <a:spLocks noChangeArrowheads="1"/>
          </p:cNvSpPr>
          <p:nvPr/>
        </p:nvSpPr>
        <p:spPr bwMode="auto">
          <a:xfrm>
            <a:off x="5241925" y="341313"/>
            <a:ext cx="2647950" cy="366712"/>
          </a:xfrm>
          <a:prstGeom prst="rect">
            <a:avLst/>
          </a:prstGeom>
          <a:noFill/>
          <a:ln w="9525">
            <a:noFill/>
            <a:miter lim="800000"/>
            <a:headEnd/>
            <a:tailEnd/>
          </a:ln>
        </p:spPr>
        <p:txBody>
          <a:bodyPr wrap="none">
            <a:spAutoFit/>
          </a:bodyPr>
          <a:lstStyle/>
          <a:p>
            <a:r>
              <a:rPr lang="en-US"/>
              <a:t>Multiple evolution of HIV</a:t>
            </a:r>
          </a:p>
        </p:txBody>
      </p:sp>
      <p:pic>
        <p:nvPicPr>
          <p:cNvPr id="6" name="Picture 57" descr="Figure_06_00_L"/>
          <p:cNvPicPr>
            <a:picLocks noChangeAspect="1" noChangeArrowheads="1"/>
          </p:cNvPicPr>
          <p:nvPr/>
        </p:nvPicPr>
        <p:blipFill>
          <a:blip r:embed="rId3" cstate="print"/>
          <a:srcRect/>
          <a:stretch>
            <a:fillRect/>
          </a:stretch>
        </p:blipFill>
        <p:spPr bwMode="auto">
          <a:xfrm>
            <a:off x="1219200" y="877887"/>
            <a:ext cx="6759575" cy="59801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1_F22a"/>
          <p:cNvPicPr>
            <a:picLocks noChangeAspect="1" noChangeArrowheads="1"/>
          </p:cNvPicPr>
          <p:nvPr/>
        </p:nvPicPr>
        <p:blipFill>
          <a:blip r:embed="rId3" cstate="print"/>
          <a:srcRect/>
          <a:stretch>
            <a:fillRect/>
          </a:stretch>
        </p:blipFill>
        <p:spPr bwMode="auto">
          <a:xfrm>
            <a:off x="2146300" y="228600"/>
            <a:ext cx="4868863" cy="6399213"/>
          </a:xfrm>
          <a:prstGeom prst="rect">
            <a:avLst/>
          </a:prstGeom>
          <a:noFill/>
          <a:ln w="9525">
            <a:noFill/>
            <a:miter lim="800000"/>
            <a:headEnd/>
            <a:tailEnd/>
          </a:ln>
        </p:spPr>
      </p:pic>
      <p:sp>
        <p:nvSpPr>
          <p:cNvPr id="21507" name="TextBox 2"/>
          <p:cNvSpPr txBox="1">
            <a:spLocks noChangeArrowheads="1"/>
          </p:cNvSpPr>
          <p:nvPr/>
        </p:nvSpPr>
        <p:spPr bwMode="auto">
          <a:xfrm>
            <a:off x="533400" y="990600"/>
            <a:ext cx="2506663" cy="369888"/>
          </a:xfrm>
          <a:prstGeom prst="rect">
            <a:avLst/>
          </a:prstGeom>
          <a:noFill/>
          <a:ln w="9525">
            <a:noFill/>
            <a:miter lim="800000"/>
            <a:headEnd/>
            <a:tailEnd/>
          </a:ln>
        </p:spPr>
        <p:txBody>
          <a:bodyPr wrap="none">
            <a:spAutoFit/>
          </a:bodyPr>
          <a:lstStyle/>
          <a:p>
            <a:r>
              <a:rPr lang="en-US"/>
              <a:t>Group M HIV-1 Strains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1_F22b"/>
          <p:cNvPicPr>
            <a:picLocks noChangeAspect="1" noChangeArrowheads="1"/>
          </p:cNvPicPr>
          <p:nvPr/>
        </p:nvPicPr>
        <p:blipFill>
          <a:blip r:embed="rId3" cstate="print"/>
          <a:srcRect/>
          <a:stretch>
            <a:fillRect/>
          </a:stretch>
        </p:blipFill>
        <p:spPr bwMode="auto">
          <a:xfrm>
            <a:off x="1282700" y="228600"/>
            <a:ext cx="6577013"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1_F22c"/>
          <p:cNvPicPr>
            <a:picLocks noChangeAspect="1" noChangeArrowheads="1"/>
          </p:cNvPicPr>
          <p:nvPr/>
        </p:nvPicPr>
        <p:blipFill>
          <a:blip r:embed="rId3" cstate="print"/>
          <a:srcRect/>
          <a:stretch>
            <a:fillRect/>
          </a:stretch>
        </p:blipFill>
        <p:spPr bwMode="auto">
          <a:xfrm>
            <a:off x="1524000" y="228600"/>
            <a:ext cx="6113463"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7" descr="Figure_06_00_L"/>
          <p:cNvPicPr>
            <a:picLocks noChangeAspect="1" noChangeArrowheads="1"/>
          </p:cNvPicPr>
          <p:nvPr/>
        </p:nvPicPr>
        <p:blipFill>
          <a:blip r:embed="rId2" cstate="print"/>
          <a:srcRect/>
          <a:stretch>
            <a:fillRect/>
          </a:stretch>
        </p:blipFill>
        <p:spPr bwMode="auto">
          <a:xfrm>
            <a:off x="381000" y="0"/>
            <a:ext cx="3263900" cy="6269037"/>
          </a:xfrm>
          <a:prstGeom prst="rect">
            <a:avLst/>
          </a:prstGeom>
          <a:noFill/>
          <a:ln w="9525">
            <a:noFill/>
            <a:miter lim="800000"/>
            <a:headEnd/>
            <a:tailEnd/>
          </a:ln>
        </p:spPr>
      </p:pic>
      <p:pic>
        <p:nvPicPr>
          <p:cNvPr id="3" name="Picture 57" descr="Figure_06_00_L"/>
          <p:cNvPicPr>
            <a:picLocks noChangeAspect="1" noChangeArrowheads="1"/>
          </p:cNvPicPr>
          <p:nvPr/>
        </p:nvPicPr>
        <p:blipFill>
          <a:blip r:embed="rId3" cstate="print"/>
          <a:srcRect/>
          <a:stretch>
            <a:fillRect/>
          </a:stretch>
        </p:blipFill>
        <p:spPr bwMode="auto">
          <a:xfrm>
            <a:off x="4191000" y="2590800"/>
            <a:ext cx="4553082" cy="3276600"/>
          </a:xfrm>
          <a:prstGeom prst="rect">
            <a:avLst/>
          </a:prstGeom>
          <a:noFill/>
          <a:ln w="9525">
            <a:noFill/>
            <a:miter lim="800000"/>
            <a:headEnd/>
            <a:tailEnd/>
          </a:ln>
        </p:spPr>
      </p:pic>
      <p:sp>
        <p:nvSpPr>
          <p:cNvPr id="4" name="TextBox 3"/>
          <p:cNvSpPr txBox="1"/>
          <p:nvPr/>
        </p:nvSpPr>
        <p:spPr>
          <a:xfrm>
            <a:off x="3352800" y="3048000"/>
            <a:ext cx="1069524" cy="369332"/>
          </a:xfrm>
          <a:prstGeom prst="rect">
            <a:avLst/>
          </a:prstGeom>
          <a:noFill/>
        </p:spPr>
        <p:txBody>
          <a:bodyPr wrap="none" rtlCol="0">
            <a:spAutoFit/>
          </a:bodyPr>
          <a:lstStyle/>
          <a:p>
            <a:r>
              <a:rPr lang="en-US" dirty="0" smtClean="0"/>
              <a:t>Innocent</a:t>
            </a:r>
            <a:endParaRPr lang="en-US" dirty="0"/>
          </a:p>
        </p:txBody>
      </p:sp>
      <p:sp>
        <p:nvSpPr>
          <p:cNvPr id="5" name="TextBox 4"/>
          <p:cNvSpPr txBox="1"/>
          <p:nvPr/>
        </p:nvSpPr>
        <p:spPr>
          <a:xfrm>
            <a:off x="3276600" y="5410200"/>
            <a:ext cx="774571" cy="369332"/>
          </a:xfrm>
          <a:prstGeom prst="rect">
            <a:avLst/>
          </a:prstGeom>
          <a:noFill/>
        </p:spPr>
        <p:txBody>
          <a:bodyPr wrap="none" rtlCol="0">
            <a:spAutoFit/>
          </a:bodyPr>
          <a:lstStyle/>
          <a:p>
            <a:r>
              <a:rPr lang="en-US" dirty="0" smtClean="0"/>
              <a:t>Guilty</a:t>
            </a:r>
            <a:endParaRPr lang="en-US" dirty="0"/>
          </a:p>
        </p:txBody>
      </p:sp>
      <p:sp>
        <p:nvSpPr>
          <p:cNvPr id="6" name="TextBox 5"/>
          <p:cNvSpPr txBox="1"/>
          <p:nvPr/>
        </p:nvSpPr>
        <p:spPr>
          <a:xfrm>
            <a:off x="6550476" y="3288268"/>
            <a:ext cx="1133644" cy="369332"/>
          </a:xfrm>
          <a:prstGeom prst="rect">
            <a:avLst/>
          </a:prstGeom>
          <a:noFill/>
        </p:spPr>
        <p:txBody>
          <a:bodyPr wrap="none" rtlCol="0">
            <a:spAutoFit/>
          </a:bodyPr>
          <a:lstStyle/>
          <a:p>
            <a:r>
              <a:rPr lang="en-US" dirty="0" smtClean="0"/>
              <a:t>Evidence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7" descr="Figure_06_00_L"/>
          <p:cNvPicPr>
            <a:picLocks noChangeAspect="1" noChangeArrowheads="1"/>
          </p:cNvPicPr>
          <p:nvPr/>
        </p:nvPicPr>
        <p:blipFill>
          <a:blip r:embed="rId2" cstate="print"/>
          <a:srcRect/>
          <a:stretch>
            <a:fillRect/>
          </a:stretch>
        </p:blipFill>
        <p:spPr bwMode="auto">
          <a:xfrm>
            <a:off x="2671763" y="565150"/>
            <a:ext cx="3800475" cy="5726113"/>
          </a:xfrm>
          <a:prstGeom prst="rect">
            <a:avLst/>
          </a:prstGeom>
          <a:noFill/>
          <a:ln w="9525">
            <a:noFill/>
            <a:miter lim="800000"/>
            <a:headEnd/>
            <a:tailEnd/>
          </a:ln>
        </p:spPr>
      </p:pic>
      <p:sp>
        <p:nvSpPr>
          <p:cNvPr id="3" name="TextBox 2"/>
          <p:cNvSpPr txBox="1"/>
          <p:nvPr/>
        </p:nvSpPr>
        <p:spPr>
          <a:xfrm>
            <a:off x="1905000" y="152400"/>
            <a:ext cx="5419422" cy="461665"/>
          </a:xfrm>
          <a:prstGeom prst="rect">
            <a:avLst/>
          </a:prstGeom>
          <a:noFill/>
        </p:spPr>
        <p:txBody>
          <a:bodyPr wrap="none" rtlCol="0">
            <a:spAutoFit/>
          </a:bodyPr>
          <a:lstStyle/>
          <a:p>
            <a:r>
              <a:rPr lang="en-US" sz="2400" dirty="0" smtClean="0"/>
              <a:t>Why are humans susceptible to HIV??</a:t>
            </a:r>
            <a:endParaRPr lang="en-US" sz="2400" dirty="0"/>
          </a:p>
        </p:txBody>
      </p:sp>
      <p:sp>
        <p:nvSpPr>
          <p:cNvPr id="4" name="TextBox 3"/>
          <p:cNvSpPr txBox="1"/>
          <p:nvPr/>
        </p:nvSpPr>
        <p:spPr>
          <a:xfrm>
            <a:off x="1828800" y="6488668"/>
            <a:ext cx="5163117" cy="369332"/>
          </a:xfrm>
          <a:prstGeom prst="rect">
            <a:avLst/>
          </a:prstGeom>
          <a:noFill/>
        </p:spPr>
        <p:txBody>
          <a:bodyPr wrap="none" rtlCol="0">
            <a:spAutoFit/>
          </a:bodyPr>
          <a:lstStyle/>
          <a:p>
            <a:r>
              <a:rPr lang="en-US" dirty="0" smtClean="0"/>
              <a:t>Perhaps constrained by past evolutionary history</a:t>
            </a:r>
            <a:endParaRPr lang="en-US" dirty="0"/>
          </a:p>
        </p:txBody>
      </p:sp>
      <p:sp>
        <p:nvSpPr>
          <p:cNvPr id="5" name="TextBox 4"/>
          <p:cNvSpPr txBox="1"/>
          <p:nvPr/>
        </p:nvSpPr>
        <p:spPr>
          <a:xfrm>
            <a:off x="6324600" y="1295400"/>
            <a:ext cx="2500429" cy="2031325"/>
          </a:xfrm>
          <a:prstGeom prst="rect">
            <a:avLst/>
          </a:prstGeom>
          <a:noFill/>
        </p:spPr>
        <p:txBody>
          <a:bodyPr wrap="none" rtlCol="0">
            <a:spAutoFit/>
          </a:bodyPr>
          <a:lstStyle/>
          <a:p>
            <a:r>
              <a:rPr lang="en-US" dirty="0" smtClean="0"/>
              <a:t>TRIM5alpha = antiviral </a:t>
            </a:r>
          </a:p>
          <a:p>
            <a:r>
              <a:rPr lang="en-US" dirty="0"/>
              <a:t> </a:t>
            </a:r>
            <a:r>
              <a:rPr lang="en-US" dirty="0" smtClean="0"/>
              <a:t>                       protein</a:t>
            </a:r>
          </a:p>
          <a:p>
            <a:endParaRPr lang="en-US" dirty="0"/>
          </a:p>
          <a:p>
            <a:endParaRPr lang="en-US" dirty="0" smtClean="0"/>
          </a:p>
          <a:p>
            <a:r>
              <a:rPr lang="en-US" dirty="0" smtClean="0"/>
              <a:t>at position 332 of</a:t>
            </a:r>
          </a:p>
          <a:p>
            <a:r>
              <a:rPr lang="en-US" dirty="0" smtClean="0"/>
              <a:t>protein glutamine</a:t>
            </a:r>
          </a:p>
          <a:p>
            <a:r>
              <a:rPr lang="en-US" dirty="0" smtClean="0"/>
              <a:t>instead of arginine</a:t>
            </a:r>
            <a:endParaRPr lang="en-US" dirty="0"/>
          </a:p>
        </p:txBody>
      </p:sp>
    </p:spTree>
    <p:extLst>
      <p:ext uri="{BB962C8B-B14F-4D97-AF65-F5344CB8AC3E}">
        <p14:creationId xmlns:p14="http://schemas.microsoft.com/office/powerpoint/2010/main" val="3595173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0" y="228600"/>
            <a:ext cx="9478362" cy="6370974"/>
          </a:xfrm>
          <a:prstGeom prst="rect">
            <a:avLst/>
          </a:prstGeom>
          <a:noFill/>
          <a:ln w="9525">
            <a:noFill/>
            <a:miter lim="800000"/>
            <a:headEnd/>
            <a:tailEnd/>
          </a:ln>
        </p:spPr>
        <p:txBody>
          <a:bodyPr wrap="square">
            <a:spAutoFit/>
          </a:bodyPr>
          <a:lstStyle/>
          <a:p>
            <a:pPr marL="342900" indent="-342900"/>
            <a:r>
              <a:rPr lang="en-US" sz="2400" dirty="0" smtClean="0"/>
              <a:t>VIII. HIV </a:t>
            </a:r>
            <a:r>
              <a:rPr lang="en-US" sz="2400" dirty="0"/>
              <a:t>is a good model to start us thinking in evolutionary terms:</a:t>
            </a:r>
          </a:p>
          <a:p>
            <a:pPr marL="342900" indent="-342900"/>
            <a:endParaRPr lang="en-US" sz="2400" dirty="0"/>
          </a:p>
          <a:p>
            <a:pPr marL="342900" indent="-342900">
              <a:buFontTx/>
              <a:buAutoNum type="arabicPeriod"/>
            </a:pPr>
            <a:r>
              <a:rPr lang="en-US" sz="2400" dirty="0"/>
              <a:t>Selective agents on host and disease</a:t>
            </a:r>
          </a:p>
          <a:p>
            <a:pPr marL="342900" indent="-342900">
              <a:buFontTx/>
              <a:buAutoNum type="arabicPeriod"/>
            </a:pPr>
            <a:endParaRPr lang="en-US" sz="2400" dirty="0"/>
          </a:p>
          <a:p>
            <a:pPr marL="342900" indent="-342900">
              <a:buFontTx/>
              <a:buAutoNum type="arabicPeriod"/>
            </a:pPr>
            <a:r>
              <a:rPr lang="en-US" sz="2400" dirty="0"/>
              <a:t>Source or origin of disease</a:t>
            </a:r>
          </a:p>
          <a:p>
            <a:pPr marL="342900" indent="-342900">
              <a:buFontTx/>
              <a:buAutoNum type="arabicPeriod"/>
            </a:pPr>
            <a:endParaRPr lang="en-US" sz="2400" dirty="0"/>
          </a:p>
          <a:p>
            <a:pPr marL="342900" indent="-342900">
              <a:buFontTx/>
              <a:buAutoNum type="arabicPeriod"/>
            </a:pPr>
            <a:r>
              <a:rPr lang="en-US" sz="2400" dirty="0"/>
              <a:t>Strategies to combat HIV</a:t>
            </a:r>
          </a:p>
          <a:p>
            <a:pPr marL="342900" indent="-342900">
              <a:buFontTx/>
              <a:buAutoNum type="arabicPeriod"/>
            </a:pPr>
            <a:endParaRPr lang="en-US" sz="2400" dirty="0"/>
          </a:p>
          <a:p>
            <a:pPr marL="342900" indent="-342900"/>
            <a:r>
              <a:rPr lang="en-US" sz="2400" dirty="0"/>
              <a:t>Highlights evolutionary theory:</a:t>
            </a:r>
          </a:p>
          <a:p>
            <a:pPr marL="342900" indent="-342900"/>
            <a:endParaRPr lang="en-US" sz="2400" dirty="0"/>
          </a:p>
          <a:p>
            <a:pPr marL="342900" indent="-342900"/>
            <a:r>
              <a:rPr lang="en-US" sz="2400" dirty="0"/>
              <a:t>Natural selection</a:t>
            </a:r>
          </a:p>
          <a:p>
            <a:pPr marL="342900" indent="-342900"/>
            <a:r>
              <a:rPr lang="en-US" sz="2400" dirty="0"/>
              <a:t>Mutation</a:t>
            </a:r>
          </a:p>
          <a:p>
            <a:pPr marL="342900" indent="-342900"/>
            <a:r>
              <a:rPr lang="en-US" sz="2400" dirty="0"/>
              <a:t>Gene Flow</a:t>
            </a:r>
          </a:p>
          <a:p>
            <a:pPr marL="342900" indent="-342900"/>
            <a:r>
              <a:rPr lang="en-US" sz="2400" dirty="0"/>
              <a:t>Descent with </a:t>
            </a:r>
            <a:r>
              <a:rPr lang="en-US" sz="2400" dirty="0" smtClean="0"/>
              <a:t>Modification</a:t>
            </a:r>
          </a:p>
          <a:p>
            <a:pPr marL="342900" indent="-342900"/>
            <a:r>
              <a:rPr lang="en-US" sz="2400" dirty="0" smtClean="0"/>
              <a:t>Constraints from past evolution</a:t>
            </a:r>
          </a:p>
          <a:p>
            <a:pPr marL="342900" indent="-342900"/>
            <a:endParaRPr lang="en-US" sz="2400" dirty="0"/>
          </a:p>
          <a:p>
            <a:pPr marL="342900" indent="-342900"/>
            <a:r>
              <a:rPr lang="en-US" sz="2400" dirty="0" smtClean="0"/>
              <a:t>?? Why does HIV kill its host??</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7" descr="Figure_06_00_L"/>
          <p:cNvPicPr>
            <a:picLocks noChangeAspect="1" noChangeArrowheads="1"/>
          </p:cNvPicPr>
          <p:nvPr/>
        </p:nvPicPr>
        <p:blipFill>
          <a:blip r:embed="rId3" cstate="print"/>
          <a:srcRect/>
          <a:stretch>
            <a:fillRect/>
          </a:stretch>
        </p:blipFill>
        <p:spPr bwMode="auto">
          <a:xfrm>
            <a:off x="911225" y="555625"/>
            <a:ext cx="7321550" cy="5745163"/>
          </a:xfrm>
          <a:prstGeom prst="rect">
            <a:avLst/>
          </a:prstGeom>
          <a:noFill/>
          <a:ln w="9525">
            <a:noFill/>
            <a:miter lim="800000"/>
            <a:headEnd/>
            <a:tailEnd/>
          </a:ln>
        </p:spPr>
      </p:pic>
      <p:sp>
        <p:nvSpPr>
          <p:cNvPr id="5" name="Text Box 3"/>
          <p:cNvSpPr txBox="1">
            <a:spLocks noChangeArrowheads="1"/>
          </p:cNvSpPr>
          <p:nvPr/>
        </p:nvSpPr>
        <p:spPr bwMode="auto">
          <a:xfrm>
            <a:off x="1279525" y="49213"/>
            <a:ext cx="3962400" cy="457200"/>
          </a:xfrm>
          <a:prstGeom prst="rect">
            <a:avLst/>
          </a:prstGeom>
          <a:noFill/>
          <a:ln w="9525">
            <a:noFill/>
            <a:miter lim="800000"/>
            <a:headEnd/>
            <a:tailEnd/>
          </a:ln>
        </p:spPr>
        <p:txBody>
          <a:bodyPr wrap="none">
            <a:spAutoFit/>
          </a:bodyPr>
          <a:lstStyle/>
          <a:p>
            <a:r>
              <a:rPr lang="en-US" sz="2400" dirty="0">
                <a:latin typeface="Arial Black" pitchFamily="34" charset="0"/>
              </a:rPr>
              <a:t>II. Prevalence &amp; Effect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1_F02"/>
          <p:cNvPicPr>
            <a:picLocks noChangeAspect="1" noChangeArrowheads="1"/>
          </p:cNvPicPr>
          <p:nvPr/>
        </p:nvPicPr>
        <p:blipFill>
          <a:blip r:embed="rId3" cstate="print"/>
          <a:srcRect/>
          <a:stretch>
            <a:fillRect/>
          </a:stretch>
        </p:blipFill>
        <p:spPr bwMode="auto">
          <a:xfrm>
            <a:off x="1066800" y="2057400"/>
            <a:ext cx="4121586" cy="3581400"/>
          </a:xfrm>
          <a:prstGeom prst="rect">
            <a:avLst/>
          </a:prstGeom>
          <a:noFill/>
          <a:ln w="9525">
            <a:noFill/>
            <a:miter lim="800000"/>
            <a:headEnd/>
            <a:tailEnd/>
          </a:ln>
        </p:spPr>
      </p:pic>
      <p:sp>
        <p:nvSpPr>
          <p:cNvPr id="4099" name="Rectangle 3"/>
          <p:cNvSpPr>
            <a:spLocks noChangeArrowheads="1"/>
          </p:cNvSpPr>
          <p:nvPr/>
        </p:nvSpPr>
        <p:spPr bwMode="auto">
          <a:xfrm>
            <a:off x="914400" y="1371600"/>
            <a:ext cx="3079750" cy="366713"/>
          </a:xfrm>
          <a:prstGeom prst="rect">
            <a:avLst/>
          </a:prstGeom>
          <a:noFill/>
          <a:ln w="9525">
            <a:noFill/>
            <a:miter lim="800000"/>
            <a:headEnd/>
            <a:tailEnd/>
          </a:ln>
        </p:spPr>
        <p:txBody>
          <a:bodyPr wrap="none">
            <a:spAutoFit/>
          </a:bodyPr>
          <a:lstStyle/>
          <a:p>
            <a:r>
              <a:rPr lang="en-US" dirty="0"/>
              <a:t>Life expectancy in Botswana</a:t>
            </a:r>
          </a:p>
        </p:txBody>
      </p:sp>
      <p:sp>
        <p:nvSpPr>
          <p:cNvPr id="4100" name="Text Box 4"/>
          <p:cNvSpPr txBox="1">
            <a:spLocks noChangeArrowheads="1"/>
          </p:cNvSpPr>
          <p:nvPr/>
        </p:nvSpPr>
        <p:spPr bwMode="auto">
          <a:xfrm>
            <a:off x="1752600" y="457200"/>
            <a:ext cx="2863850" cy="641350"/>
          </a:xfrm>
          <a:prstGeom prst="rect">
            <a:avLst/>
          </a:prstGeom>
          <a:noFill/>
          <a:ln w="9525">
            <a:noFill/>
            <a:miter lim="800000"/>
            <a:headEnd/>
            <a:tailEnd/>
          </a:ln>
        </p:spPr>
        <p:txBody>
          <a:bodyPr wrap="none">
            <a:spAutoFit/>
          </a:bodyPr>
          <a:lstStyle/>
          <a:p>
            <a:r>
              <a:rPr lang="en-US" b="1" i="1" dirty="0"/>
              <a:t>HIV is a natural selective</a:t>
            </a:r>
          </a:p>
          <a:p>
            <a:r>
              <a:rPr lang="en-US" b="1" i="1" dirty="0"/>
              <a:t>agent</a:t>
            </a:r>
          </a:p>
        </p:txBody>
      </p:sp>
      <p:pic>
        <p:nvPicPr>
          <p:cNvPr id="5" name="Picture 57" descr="Figure_06_00_L"/>
          <p:cNvPicPr>
            <a:picLocks noChangeAspect="1" noChangeArrowheads="1"/>
          </p:cNvPicPr>
          <p:nvPr/>
        </p:nvPicPr>
        <p:blipFill>
          <a:blip r:embed="rId4" cstate="print"/>
          <a:srcRect b="44570"/>
          <a:stretch>
            <a:fillRect/>
          </a:stretch>
        </p:blipFill>
        <p:spPr bwMode="auto">
          <a:xfrm>
            <a:off x="5143500" y="1828800"/>
            <a:ext cx="4000500" cy="31194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127125" y="-39688"/>
            <a:ext cx="184150" cy="366713"/>
          </a:xfrm>
          <a:prstGeom prst="rect">
            <a:avLst/>
          </a:prstGeom>
          <a:noFill/>
          <a:ln w="9525">
            <a:noFill/>
            <a:miter lim="800000"/>
            <a:headEnd/>
            <a:tailEnd/>
          </a:ln>
        </p:spPr>
        <p:txBody>
          <a:bodyPr wrap="none">
            <a:spAutoFit/>
          </a:bodyPr>
          <a:lstStyle/>
          <a:p>
            <a:endParaRPr lang="en-US"/>
          </a:p>
        </p:txBody>
      </p:sp>
      <p:sp>
        <p:nvSpPr>
          <p:cNvPr id="5124" name="Text Box 4"/>
          <p:cNvSpPr txBox="1">
            <a:spLocks noChangeArrowheads="1"/>
          </p:cNvSpPr>
          <p:nvPr/>
        </p:nvSpPr>
        <p:spPr bwMode="auto">
          <a:xfrm>
            <a:off x="974725" y="-112713"/>
            <a:ext cx="7470775" cy="457201"/>
          </a:xfrm>
          <a:prstGeom prst="rect">
            <a:avLst/>
          </a:prstGeom>
          <a:noFill/>
          <a:ln w="9525">
            <a:noFill/>
            <a:miter lim="800000"/>
            <a:headEnd/>
            <a:tailEnd/>
          </a:ln>
        </p:spPr>
        <p:txBody>
          <a:bodyPr wrap="none">
            <a:spAutoFit/>
          </a:bodyPr>
          <a:lstStyle/>
          <a:p>
            <a:r>
              <a:rPr lang="en-US" sz="2400"/>
              <a:t>III. Basic Biology of HIV and Human Immunoresponse</a:t>
            </a:r>
          </a:p>
        </p:txBody>
      </p:sp>
      <p:sp>
        <p:nvSpPr>
          <p:cNvPr id="5125" name="TextBox 4"/>
          <p:cNvSpPr txBox="1">
            <a:spLocks noChangeArrowheads="1"/>
          </p:cNvSpPr>
          <p:nvPr/>
        </p:nvSpPr>
        <p:spPr bwMode="auto">
          <a:xfrm>
            <a:off x="4419600" y="685800"/>
            <a:ext cx="1800225" cy="369888"/>
          </a:xfrm>
          <a:prstGeom prst="rect">
            <a:avLst/>
          </a:prstGeom>
          <a:noFill/>
          <a:ln w="9525">
            <a:noFill/>
            <a:miter lim="800000"/>
            <a:headEnd/>
            <a:tailEnd/>
          </a:ln>
        </p:spPr>
        <p:txBody>
          <a:bodyPr>
            <a:spAutoFit/>
          </a:bodyPr>
          <a:lstStyle/>
          <a:p>
            <a:r>
              <a:rPr lang="en-US"/>
              <a:t>Infectious stage</a:t>
            </a:r>
          </a:p>
        </p:txBody>
      </p:sp>
      <p:sp>
        <p:nvSpPr>
          <p:cNvPr id="5126" name="TextBox 5"/>
          <p:cNvSpPr txBox="1">
            <a:spLocks noChangeArrowheads="1"/>
          </p:cNvSpPr>
          <p:nvPr/>
        </p:nvSpPr>
        <p:spPr bwMode="auto">
          <a:xfrm>
            <a:off x="609600" y="5105400"/>
            <a:ext cx="1476375" cy="369888"/>
          </a:xfrm>
          <a:prstGeom prst="rect">
            <a:avLst/>
          </a:prstGeom>
          <a:noFill/>
          <a:ln w="9525">
            <a:noFill/>
            <a:miter lim="800000"/>
            <a:headEnd/>
            <a:tailEnd/>
          </a:ln>
        </p:spPr>
        <p:txBody>
          <a:bodyPr wrap="none">
            <a:spAutoFit/>
          </a:bodyPr>
          <a:lstStyle/>
          <a:p>
            <a:r>
              <a:rPr lang="en-US"/>
              <a:t>Helper T-cell</a:t>
            </a:r>
          </a:p>
        </p:txBody>
      </p:sp>
      <p:grpSp>
        <p:nvGrpSpPr>
          <p:cNvPr id="11" name="Group 10"/>
          <p:cNvGrpSpPr/>
          <p:nvPr/>
        </p:nvGrpSpPr>
        <p:grpSpPr>
          <a:xfrm>
            <a:off x="3962400" y="3657600"/>
            <a:ext cx="2133600" cy="276225"/>
            <a:chOff x="3200400" y="2895600"/>
            <a:chExt cx="2133600" cy="276225"/>
          </a:xfrm>
        </p:grpSpPr>
        <p:sp>
          <p:nvSpPr>
            <p:cNvPr id="5127" name="TextBox 6"/>
            <p:cNvSpPr txBox="1">
              <a:spLocks noChangeArrowheads="1"/>
            </p:cNvSpPr>
            <p:nvPr/>
          </p:nvSpPr>
          <p:spPr bwMode="auto">
            <a:xfrm>
              <a:off x="3548063" y="2895600"/>
              <a:ext cx="1785937" cy="276225"/>
            </a:xfrm>
            <a:prstGeom prst="rect">
              <a:avLst/>
            </a:prstGeom>
            <a:noFill/>
            <a:ln w="9525">
              <a:noFill/>
              <a:miter lim="800000"/>
              <a:headEnd/>
              <a:tailEnd/>
            </a:ln>
          </p:spPr>
          <p:txBody>
            <a:bodyPr wrap="none">
              <a:spAutoFit/>
            </a:bodyPr>
            <a:lstStyle/>
            <a:p>
              <a:r>
                <a:rPr lang="en-US" sz="1200" b="1" dirty="0"/>
                <a:t>Reverse transcriptase</a:t>
              </a:r>
            </a:p>
          </p:txBody>
        </p:sp>
        <p:cxnSp>
          <p:nvCxnSpPr>
            <p:cNvPr id="9" name="Straight Arrow Connector 8"/>
            <p:cNvCxnSpPr/>
            <p:nvPr/>
          </p:nvCxnSpPr>
          <p:spPr>
            <a:xfrm rot="10800000">
              <a:off x="3200400" y="30480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5129" name="TextBox 9"/>
          <p:cNvSpPr txBox="1">
            <a:spLocks noChangeArrowheads="1"/>
          </p:cNvSpPr>
          <p:nvPr/>
        </p:nvSpPr>
        <p:spPr bwMode="auto">
          <a:xfrm>
            <a:off x="4876800" y="6172200"/>
            <a:ext cx="3705225" cy="369888"/>
          </a:xfrm>
          <a:prstGeom prst="rect">
            <a:avLst/>
          </a:prstGeom>
          <a:noFill/>
          <a:ln w="9525">
            <a:noFill/>
            <a:miter lim="800000"/>
            <a:headEnd/>
            <a:tailEnd/>
          </a:ln>
        </p:spPr>
        <p:txBody>
          <a:bodyPr wrap="none">
            <a:spAutoFit/>
          </a:bodyPr>
          <a:lstStyle/>
          <a:p>
            <a:r>
              <a:rPr lang="en-US" b="1" dirty="0"/>
              <a:t>11. HIV replication = T-cell death</a:t>
            </a:r>
          </a:p>
        </p:txBody>
      </p:sp>
      <p:pic>
        <p:nvPicPr>
          <p:cNvPr id="10" name="Picture 57" descr="Figure_06_00_L"/>
          <p:cNvPicPr>
            <a:picLocks noChangeAspect="1" noChangeArrowheads="1"/>
          </p:cNvPicPr>
          <p:nvPr/>
        </p:nvPicPr>
        <p:blipFill>
          <a:blip r:embed="rId3" cstate="print"/>
          <a:srcRect/>
          <a:stretch>
            <a:fillRect/>
          </a:stretch>
        </p:blipFill>
        <p:spPr bwMode="auto">
          <a:xfrm>
            <a:off x="533400" y="1295400"/>
            <a:ext cx="8080375" cy="4154487"/>
          </a:xfrm>
          <a:prstGeom prst="rect">
            <a:avLst/>
          </a:prstGeom>
          <a:noFill/>
          <a:ln w="9525">
            <a:noFill/>
            <a:miter lim="800000"/>
            <a:headEnd/>
            <a:tailEnd/>
          </a:ln>
        </p:spPr>
      </p:pic>
      <p:sp>
        <p:nvSpPr>
          <p:cNvPr id="13" name="TextBox 12"/>
          <p:cNvSpPr txBox="1"/>
          <p:nvPr/>
        </p:nvSpPr>
        <p:spPr>
          <a:xfrm flipH="1">
            <a:off x="5029200" y="3576935"/>
            <a:ext cx="152400" cy="461665"/>
          </a:xfrm>
          <a:prstGeom prst="rect">
            <a:avLst/>
          </a:prstGeom>
          <a:noFill/>
        </p:spPr>
        <p:txBody>
          <a:bodyPr wrap="square" rtlCol="0">
            <a:spAutoFit/>
          </a:bodyPr>
          <a:lstStyle/>
          <a:p>
            <a:r>
              <a:rPr lang="en-US" sz="2400" b="1" dirty="0" smtClean="0"/>
              <a:t>*</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1_F06"/>
          <p:cNvPicPr>
            <a:picLocks noChangeAspect="1" noChangeArrowheads="1"/>
          </p:cNvPicPr>
          <p:nvPr/>
        </p:nvPicPr>
        <p:blipFill>
          <a:blip r:embed="rId3" cstate="print"/>
          <a:srcRect/>
          <a:stretch>
            <a:fillRect/>
          </a:stretch>
        </p:blipFill>
        <p:spPr bwMode="auto">
          <a:xfrm>
            <a:off x="787400" y="228600"/>
            <a:ext cx="7566025" cy="6399213"/>
          </a:xfrm>
          <a:prstGeom prst="rect">
            <a:avLst/>
          </a:prstGeom>
          <a:noFill/>
          <a:ln w="9525">
            <a:noFill/>
            <a:miter lim="800000"/>
            <a:headEnd/>
            <a:tailEnd/>
          </a:ln>
        </p:spPr>
      </p:pic>
      <p:sp>
        <p:nvSpPr>
          <p:cNvPr id="6147" name="Oval 3"/>
          <p:cNvSpPr>
            <a:spLocks noChangeArrowheads="1"/>
          </p:cNvSpPr>
          <p:nvPr/>
        </p:nvSpPr>
        <p:spPr bwMode="auto">
          <a:xfrm>
            <a:off x="1447800" y="2133600"/>
            <a:ext cx="457200" cy="533400"/>
          </a:xfrm>
          <a:prstGeom prst="ellipse">
            <a:avLst/>
          </a:prstGeom>
          <a:noFill/>
          <a:ln w="38100">
            <a:solidFill>
              <a:srgbClr val="FF0000"/>
            </a:solidFill>
            <a:round/>
            <a:headEnd/>
            <a:tailEnd/>
          </a:ln>
        </p:spPr>
        <p:txBody>
          <a:bodyPr wrap="none" anchor="ctr"/>
          <a:lstStyle/>
          <a:p>
            <a:endParaRPr lang="en-US"/>
          </a:p>
        </p:txBody>
      </p:sp>
      <p:sp>
        <p:nvSpPr>
          <p:cNvPr id="6148" name="Oval 4"/>
          <p:cNvSpPr>
            <a:spLocks noChangeArrowheads="1"/>
          </p:cNvSpPr>
          <p:nvPr/>
        </p:nvSpPr>
        <p:spPr bwMode="auto">
          <a:xfrm>
            <a:off x="4800600" y="5715000"/>
            <a:ext cx="457200" cy="5334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1_F08"/>
          <p:cNvPicPr>
            <a:picLocks noChangeAspect="1" noChangeArrowheads="1"/>
          </p:cNvPicPr>
          <p:nvPr/>
        </p:nvPicPr>
        <p:blipFill>
          <a:blip r:embed="rId3" cstate="print"/>
          <a:srcRect/>
          <a:stretch>
            <a:fillRect/>
          </a:stretch>
        </p:blipFill>
        <p:spPr bwMode="auto">
          <a:xfrm>
            <a:off x="2844800" y="228600"/>
            <a:ext cx="3465513"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1_F09"/>
          <p:cNvPicPr>
            <a:picLocks noChangeAspect="1" noChangeArrowheads="1"/>
          </p:cNvPicPr>
          <p:nvPr/>
        </p:nvPicPr>
        <p:blipFill>
          <a:blip r:embed="rId3" cstate="print"/>
          <a:srcRect/>
          <a:stretch>
            <a:fillRect/>
          </a:stretch>
        </p:blipFill>
        <p:spPr bwMode="auto">
          <a:xfrm>
            <a:off x="304801" y="1333500"/>
            <a:ext cx="7696200" cy="3779359"/>
          </a:xfrm>
          <a:prstGeom prst="rect">
            <a:avLst/>
          </a:prstGeom>
          <a:noFill/>
          <a:ln w="9525">
            <a:noFill/>
            <a:miter lim="800000"/>
            <a:headEnd/>
            <a:tailEnd/>
          </a:ln>
        </p:spPr>
      </p:pic>
      <p:sp>
        <p:nvSpPr>
          <p:cNvPr id="8195" name="Text Box 3"/>
          <p:cNvSpPr txBox="1">
            <a:spLocks noChangeArrowheads="1"/>
          </p:cNvSpPr>
          <p:nvPr/>
        </p:nvSpPr>
        <p:spPr bwMode="auto">
          <a:xfrm>
            <a:off x="669925" y="265113"/>
            <a:ext cx="2012950" cy="366712"/>
          </a:xfrm>
          <a:prstGeom prst="rect">
            <a:avLst/>
          </a:prstGeom>
          <a:noFill/>
          <a:ln w="9525">
            <a:noFill/>
            <a:miter lim="800000"/>
            <a:headEnd/>
            <a:tailEnd/>
          </a:ln>
        </p:spPr>
        <p:txBody>
          <a:bodyPr wrap="none">
            <a:spAutoFit/>
          </a:bodyPr>
          <a:lstStyle/>
          <a:p>
            <a:r>
              <a:rPr lang="en-US"/>
              <a:t>IV. HIV Treatment</a:t>
            </a:r>
          </a:p>
        </p:txBody>
      </p:sp>
      <p:sp>
        <p:nvSpPr>
          <p:cNvPr id="8196" name="Rectangle 4"/>
          <p:cNvSpPr>
            <a:spLocks noChangeArrowheads="1"/>
          </p:cNvSpPr>
          <p:nvPr/>
        </p:nvSpPr>
        <p:spPr bwMode="auto">
          <a:xfrm>
            <a:off x="2667000" y="838200"/>
            <a:ext cx="4044950" cy="366713"/>
          </a:xfrm>
          <a:prstGeom prst="rect">
            <a:avLst/>
          </a:prstGeom>
          <a:noFill/>
          <a:ln w="9525">
            <a:noFill/>
            <a:miter lim="800000"/>
            <a:headEnd/>
            <a:tailEnd/>
          </a:ln>
        </p:spPr>
        <p:txBody>
          <a:bodyPr wrap="none">
            <a:spAutoFit/>
          </a:bodyPr>
          <a:lstStyle/>
          <a:p>
            <a:r>
              <a:rPr lang="en-US"/>
              <a:t>How AZT blocks reverse transcriptase</a:t>
            </a:r>
          </a:p>
        </p:txBody>
      </p:sp>
      <p:sp>
        <p:nvSpPr>
          <p:cNvPr id="8197" name="Oval 5"/>
          <p:cNvSpPr>
            <a:spLocks noChangeArrowheads="1"/>
          </p:cNvSpPr>
          <p:nvPr/>
        </p:nvSpPr>
        <p:spPr bwMode="auto">
          <a:xfrm>
            <a:off x="1447800" y="2590800"/>
            <a:ext cx="457200" cy="533400"/>
          </a:xfrm>
          <a:prstGeom prst="ellipse">
            <a:avLst/>
          </a:prstGeom>
          <a:noFill/>
          <a:ln w="38100">
            <a:solidFill>
              <a:srgbClr val="FF0000"/>
            </a:solidFill>
            <a:round/>
            <a:headEnd/>
            <a:tailEnd/>
          </a:ln>
        </p:spPr>
        <p:txBody>
          <a:bodyPr wrap="none" anchor="ctr"/>
          <a:lstStyle/>
          <a:p>
            <a:endParaRPr lang="en-US"/>
          </a:p>
        </p:txBody>
      </p:sp>
      <p:sp>
        <p:nvSpPr>
          <p:cNvPr id="8198" name="Oval 6"/>
          <p:cNvSpPr>
            <a:spLocks noChangeArrowheads="1"/>
          </p:cNvSpPr>
          <p:nvPr/>
        </p:nvSpPr>
        <p:spPr bwMode="auto">
          <a:xfrm>
            <a:off x="5943600" y="3733800"/>
            <a:ext cx="457200" cy="533400"/>
          </a:xfrm>
          <a:prstGeom prst="ellipse">
            <a:avLst/>
          </a:prstGeom>
          <a:noFill/>
          <a:ln w="38100">
            <a:solidFill>
              <a:srgbClr val="FF0000"/>
            </a:solidFill>
            <a:round/>
            <a:headEnd/>
            <a:tailEnd/>
          </a:ln>
        </p:spPr>
        <p:txBody>
          <a:bodyPr wrap="none" anchor="ctr"/>
          <a:lstStyle/>
          <a:p>
            <a:endParaRPr lang="en-US"/>
          </a:p>
        </p:txBody>
      </p:sp>
      <p:pic>
        <p:nvPicPr>
          <p:cNvPr id="7" name="Picture 57" descr="Figure_06_00_L"/>
          <p:cNvPicPr>
            <a:picLocks noChangeAspect="1" noChangeArrowheads="1"/>
          </p:cNvPicPr>
          <p:nvPr/>
        </p:nvPicPr>
        <p:blipFill>
          <a:blip r:embed="rId4" cstate="print"/>
          <a:srcRect/>
          <a:stretch>
            <a:fillRect/>
          </a:stretch>
        </p:blipFill>
        <p:spPr bwMode="auto">
          <a:xfrm>
            <a:off x="6781800" y="3962400"/>
            <a:ext cx="2362200" cy="274594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1_F10"/>
          <p:cNvPicPr>
            <a:picLocks noChangeAspect="1" noChangeArrowheads="1"/>
          </p:cNvPicPr>
          <p:nvPr/>
        </p:nvPicPr>
        <p:blipFill>
          <a:blip r:embed="rId3" cstate="print"/>
          <a:srcRect/>
          <a:stretch>
            <a:fillRect/>
          </a:stretch>
        </p:blipFill>
        <p:spPr bwMode="auto">
          <a:xfrm>
            <a:off x="1612900" y="228600"/>
            <a:ext cx="5935663" cy="6399213"/>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5715000" y="1143000"/>
            <a:ext cx="1905000" cy="2181225"/>
          </a:xfrm>
          <a:prstGeom prst="rect">
            <a:avLst/>
          </a:prstGeom>
          <a:noFill/>
          <a:ln w="9525">
            <a:noFill/>
            <a:miter lim="800000"/>
            <a:headEnd/>
            <a:tailEnd/>
          </a:ln>
        </p:spPr>
      </p:pic>
      <p:sp>
        <p:nvSpPr>
          <p:cNvPr id="9220" name="TextBox 3"/>
          <p:cNvSpPr txBox="1">
            <a:spLocks noChangeArrowheads="1"/>
          </p:cNvSpPr>
          <p:nvPr/>
        </p:nvSpPr>
        <p:spPr bwMode="auto">
          <a:xfrm>
            <a:off x="7010400" y="3048000"/>
            <a:ext cx="1236663" cy="369888"/>
          </a:xfrm>
          <a:prstGeom prst="rect">
            <a:avLst/>
          </a:prstGeom>
          <a:noFill/>
          <a:ln w="9525">
            <a:noFill/>
            <a:miter lim="800000"/>
            <a:headEnd/>
            <a:tailEnd/>
          </a:ln>
        </p:spPr>
        <p:txBody>
          <a:bodyPr wrap="none">
            <a:spAutoFit/>
          </a:bodyPr>
          <a:lstStyle/>
          <a:p>
            <a:r>
              <a:rPr lang="en-US"/>
              <a:t>pyrimidine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2763</Words>
  <Application>Microsoft Macintosh PowerPoint</Application>
  <PresentationFormat>On-screen Show (4:3)</PresentationFormat>
  <Paragraphs>204</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Fenster</dc:creator>
  <cp:lastModifiedBy>Charles Fenster</cp:lastModifiedBy>
  <cp:revision>58</cp:revision>
  <dcterms:created xsi:type="dcterms:W3CDTF">2008-08-27T16:52:17Z</dcterms:created>
  <dcterms:modified xsi:type="dcterms:W3CDTF">2015-05-29T17:25:24Z</dcterms:modified>
</cp:coreProperties>
</file>